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Raleway"/>
      <p:regular r:id="rId45"/>
      <p:bold r:id="rId46"/>
      <p:italic r:id="rId47"/>
      <p:boldItalic r:id="rId48"/>
    </p:embeddedFont>
    <p:embeddedFont>
      <p:font typeface="Lat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Raleway-bold.fntdata"/><Relationship Id="rId45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aleway-boldItalic.fntdata"/><Relationship Id="rId47" Type="http://schemas.openxmlformats.org/officeDocument/2006/relationships/font" Target="fonts/Raleway-italic.fntdata"/><Relationship Id="rId49" Type="http://schemas.openxmlformats.org/officeDocument/2006/relationships/font" Target="fonts/La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Lato-italic.fntdata"/><Relationship Id="rId50" Type="http://schemas.openxmlformats.org/officeDocument/2006/relationships/font" Target="fonts/Lato-bold.fntdata"/><Relationship Id="rId52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pp.flipsidecrypto.com/dashboard/team-17-miniproject-2-fidenza-analysis-IUTFYP" TargetMode="External"/><Relationship Id="rId3" Type="http://schemas.openxmlformats.org/officeDocument/2006/relationships/hyperlink" Target="https://app.flipsidecrypto.com/dashboard/team-17-miniproject-2-secret-skellies-society-analysis-NwOGXM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abbda81498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1abbda81498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ab9afbd7cc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1ab9afbd7cc_0_1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b3035dea8d_4_20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hlinkClick r:id="rId2"/>
              </a:rPr>
              <a:t>https://app.flipsidecrypto.com/dashboard/team-17-miniproject-2-fidenza-analysis-IUTFYP</a:t>
            </a:r>
            <a:r>
              <a:rPr lang="en-GB">
                <a:solidFill>
                  <a:srgbClr val="1A202C"/>
                </a:solidFill>
                <a:highlight>
                  <a:srgbClr val="FFFFFF"/>
                </a:highlight>
              </a:rPr>
              <a:t>;</a:t>
            </a:r>
            <a:endParaRPr>
              <a:solidFill>
                <a:srgbClr val="1A202C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https://app.flipsidecrypto.com/dashboard/team-17-miniproject-2-secret-skellies-society-analysis-NwOGXM</a:t>
            </a:r>
            <a:r>
              <a:rPr lang="en-GB">
                <a:solidFill>
                  <a:srgbClr val="1A202C"/>
                </a:solidFill>
                <a:highlight>
                  <a:srgbClr val="FFFFFF"/>
                </a:highlight>
              </a:rPr>
              <a:t>;</a:t>
            </a:r>
            <a:endParaRPr>
              <a:solidFill>
                <a:srgbClr val="1A202C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A202C"/>
              </a:solidFill>
              <a:highlight>
                <a:srgbClr val="FFFFFF"/>
              </a:highlight>
            </a:endParaRPr>
          </a:p>
        </p:txBody>
      </p:sp>
      <p:sp>
        <p:nvSpPr>
          <p:cNvPr id="364" name="Google Shape;364;g1b3035dea8d_4_20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b3035dea8d_4_2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1b3035dea8d_4_21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b3035dea8d_4_20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g1b3035dea8d_4_20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abbda81498_1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g1abbda81498_1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abbda81498_1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1abbda81498_1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abbda81498_1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g1abbda81498_10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abbda81498_1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1abbda81498_10_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abbda81498_0_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g1abbda81498_0_6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abbda81498_2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g1abbda81498_2_2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abbda81498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abbda81498_2_9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abbda81498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g1abbda81498_0_3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b3035dea8d_4_20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g1b3035dea8d_4_20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abbda81498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1abbda81498_0_2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abbda81498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1abbda81498_0_5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abbda81498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g1abbda81498_0_3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1abbda81498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g1abbda81498_0_3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abbda81498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g1abbda81498_0_5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1abbda81498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g1abbda81498_0_3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1abbda81498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g1abbda81498_0_6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1abbda81498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g1abbda81498_0_4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abbda81498_2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1abbda81498_2_1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1abbda81498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g1abbda81498_0_4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1abbda81498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g1abbda81498_0_4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1abbda81498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g1abbda81498_0_5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1abbda81498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g1abbda81498_0_4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1abbda81498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g1abbda81498_0_5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1abbda81498_0_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g1abbda81498_0_5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1abbda81498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g1abbda81498_0_4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1abbda81498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g1abbda81498_0_5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1abbda81498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g1abbda81498_0_6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abbda81498_2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1abbda81498_2_17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abbda81498_2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1abbda81498_2_1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ab9afbd7c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1ab9afbd7cc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ab9afbd7c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1ab9afbd7cc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ab9afbd7c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1ab9afbd7cc_0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ab9afbd7cc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1ab9afbd7cc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11700" y="69050"/>
            <a:ext cx="7046100" cy="6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1" name="Google Shape;91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9" name="Google Shape;109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6" name="Google Shape;116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8" name="Google Shape;118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34" name="Google Shape;134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35" name="Google Shape;135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42" name="Google Shape;142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3" name="Google Shape;143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4" name="Google Shape;144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8" name="Google Shape;148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垂直排列标题与&#10;文本" type="vertTitleAndTx">
  <p:cSld name="VERTICAL_TITLE_AND_VERTICAL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3" name="Google Shape;153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4" name="Google Shape;154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p14:dur="0">
        <p:fade thruBlk="1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Relationship Id="rId4" Type="http://schemas.openxmlformats.org/officeDocument/2006/relationships/image" Target="../media/image2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Relationship Id="rId4" Type="http://schemas.openxmlformats.org/officeDocument/2006/relationships/image" Target="../media/image3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png"/><Relationship Id="rId4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4"/>
          </a:schemeClr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/>
          <p:nvPr/>
        </p:nvSpPr>
        <p:spPr>
          <a:xfrm>
            <a:off x="117764" y="124691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5"/>
          <p:cNvSpPr/>
          <p:nvPr/>
        </p:nvSpPr>
        <p:spPr>
          <a:xfrm>
            <a:off x="540326" y="1018310"/>
            <a:ext cx="360218" cy="360217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5"/>
          <p:cNvSpPr/>
          <p:nvPr/>
        </p:nvSpPr>
        <p:spPr>
          <a:xfrm>
            <a:off x="8167255" y="4204856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5"/>
          <p:cNvSpPr/>
          <p:nvPr/>
        </p:nvSpPr>
        <p:spPr>
          <a:xfrm>
            <a:off x="8167254" y="3775364"/>
            <a:ext cx="374072" cy="357352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5"/>
          <p:cNvSpPr/>
          <p:nvPr/>
        </p:nvSpPr>
        <p:spPr>
          <a:xfrm>
            <a:off x="117764" y="1018310"/>
            <a:ext cx="197425" cy="3656408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5"/>
          <p:cNvSpPr/>
          <p:nvPr/>
        </p:nvSpPr>
        <p:spPr>
          <a:xfrm>
            <a:off x="1046018" y="530068"/>
            <a:ext cx="360219" cy="3521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5"/>
          <p:cNvSpPr/>
          <p:nvPr/>
        </p:nvSpPr>
        <p:spPr>
          <a:xfrm>
            <a:off x="7710055" y="4236029"/>
            <a:ext cx="363682" cy="374071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1351625" y="1798275"/>
            <a:ext cx="65985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solidFill>
                  <a:srgbClr val="C57E90"/>
                </a:solidFill>
              </a:rPr>
              <a:t>Project Presentation</a:t>
            </a:r>
            <a:endParaRPr sz="5600">
              <a:solidFill>
                <a:srgbClr val="C57E90"/>
              </a:solidFill>
            </a:endParaRPr>
          </a:p>
        </p:txBody>
      </p:sp>
      <p:sp>
        <p:nvSpPr>
          <p:cNvPr id="169" name="Google Shape;169;p25"/>
          <p:cNvSpPr/>
          <p:nvPr/>
        </p:nvSpPr>
        <p:spPr>
          <a:xfrm rot="5400000">
            <a:off x="3997038" y="872834"/>
            <a:ext cx="197425" cy="7955975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5"/>
          <p:cNvSpPr/>
          <p:nvPr/>
        </p:nvSpPr>
        <p:spPr>
          <a:xfrm>
            <a:off x="8802834" y="476308"/>
            <a:ext cx="197426" cy="365640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/>
          <p:nvPr/>
        </p:nvSpPr>
        <p:spPr>
          <a:xfrm rot="5400000">
            <a:off x="4918364" y="-3684709"/>
            <a:ext cx="197425" cy="794211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5"/>
          <p:cNvSpPr txBox="1"/>
          <p:nvPr>
            <p:ph idx="1" type="subTitle"/>
          </p:nvPr>
        </p:nvSpPr>
        <p:spPr>
          <a:xfrm>
            <a:off x="1964375" y="3294100"/>
            <a:ext cx="5373000" cy="991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r>
              <a:rPr lang="en-GB" sz="167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Team 17: </a:t>
            </a:r>
            <a:r>
              <a:rPr lang="en-GB" sz="167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Xiying Zhao, Crystal Wang, Jiyuan Feng</a:t>
            </a:r>
            <a:endParaRPr sz="895"/>
          </a:p>
        </p:txBody>
      </p:sp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4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34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34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34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34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34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34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34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34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34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34"/>
          <p:cNvSpPr txBox="1"/>
          <p:nvPr>
            <p:ph idx="4294967295" type="title"/>
          </p:nvPr>
        </p:nvSpPr>
        <p:spPr>
          <a:xfrm>
            <a:off x="1489475" y="47627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Key skills</a:t>
            </a:r>
            <a:endParaRPr/>
          </a:p>
        </p:txBody>
      </p:sp>
      <p:sp>
        <p:nvSpPr>
          <p:cNvPr id="360" name="Google Shape;360;p34"/>
          <p:cNvSpPr txBox="1"/>
          <p:nvPr>
            <p:ph idx="4294967295" type="body"/>
          </p:nvPr>
        </p:nvSpPr>
        <p:spPr>
          <a:xfrm>
            <a:off x="1489475" y="1292988"/>
            <a:ext cx="6864300" cy="943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764"/>
              <a:t>·Read and Interpret JSON Data</a:t>
            </a:r>
            <a:endParaRPr sz="1764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764"/>
              <a:t>·Convert JSON to MySQL </a:t>
            </a:r>
            <a:endParaRPr sz="1764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764"/>
              <a:t>·Update MySQL tables by accessing API's </a:t>
            </a:r>
            <a:endParaRPr sz="1764"/>
          </a:p>
        </p:txBody>
      </p:sp>
      <p:pic>
        <p:nvPicPr>
          <p:cNvPr id="361" name="Google Shape;3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778" y="2571749"/>
            <a:ext cx="3522423" cy="184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5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35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35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35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35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35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35"/>
          <p:cNvSpPr/>
          <p:nvPr/>
        </p:nvSpPr>
        <p:spPr>
          <a:xfrm>
            <a:off x="1564685" y="1846081"/>
            <a:ext cx="1659000" cy="1454700"/>
          </a:xfrm>
          <a:prstGeom prst="roundRect">
            <a:avLst>
              <a:gd fmla="val 12232" name="adj"/>
            </a:avLst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3" name="Google Shape;373;p35"/>
          <p:cNvCxnSpPr/>
          <p:nvPr/>
        </p:nvCxnSpPr>
        <p:spPr>
          <a:xfrm>
            <a:off x="3560618" y="2565493"/>
            <a:ext cx="3900000" cy="0"/>
          </a:xfrm>
          <a:prstGeom prst="straightConnector1">
            <a:avLst/>
          </a:prstGeom>
          <a:noFill/>
          <a:ln cap="flat" cmpd="sng" w="9525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4" name="Google Shape;374;p35"/>
          <p:cNvSpPr txBox="1"/>
          <p:nvPr/>
        </p:nvSpPr>
        <p:spPr>
          <a:xfrm>
            <a:off x="4290496" y="1846074"/>
            <a:ext cx="31065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>
                <a:solidFill>
                  <a:srgbClr val="3F3F3F"/>
                </a:solidFill>
              </a:rPr>
              <a:t>Project 2</a:t>
            </a:r>
            <a:endParaRPr sz="41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35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35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35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35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35"/>
          <p:cNvSpPr txBox="1"/>
          <p:nvPr/>
        </p:nvSpPr>
        <p:spPr>
          <a:xfrm>
            <a:off x="3740925" y="2644950"/>
            <a:ext cx="35394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3F3F3F"/>
                </a:solidFill>
              </a:rPr>
              <a:t>Secret Skellies Society</a:t>
            </a:r>
            <a:endParaRPr sz="2600">
              <a:solidFill>
                <a:srgbClr val="3F3F3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3F3F3F"/>
                </a:solidFill>
              </a:rPr>
              <a:t>(NEAR)</a:t>
            </a:r>
            <a:endParaRPr sz="2000">
              <a:solidFill>
                <a:srgbClr val="3F3F3F"/>
              </a:solidFill>
            </a:endParaRPr>
          </a:p>
        </p:txBody>
      </p:sp>
      <p:pic>
        <p:nvPicPr>
          <p:cNvPr id="380" name="Google Shape;38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4575" y="1958975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6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36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36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36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36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36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6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36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36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36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36"/>
          <p:cNvSpPr txBox="1"/>
          <p:nvPr/>
        </p:nvSpPr>
        <p:spPr>
          <a:xfrm>
            <a:off x="3330550" y="1224338"/>
            <a:ext cx="46962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Secret Skellies Society minted in Jan 2022. By April 2022, it became the 8th most traded NFT.</a:t>
            </a:r>
            <a:endParaRPr sz="16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We are very interested in this new NFT and did a series of analysis.</a:t>
            </a:r>
            <a:endParaRPr sz="16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36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36"/>
          <p:cNvSpPr/>
          <p:nvPr/>
        </p:nvSpPr>
        <p:spPr>
          <a:xfrm>
            <a:off x="1461515" y="2935100"/>
            <a:ext cx="1629999" cy="634270"/>
          </a:xfrm>
          <a:custGeom>
            <a:rect b="b" l="l" r="r" t="t"/>
            <a:pathLst>
              <a:path extrusionOk="0" h="671185" w="1862856">
                <a:moveTo>
                  <a:pt x="0" y="0"/>
                </a:moveTo>
                <a:lnTo>
                  <a:pt x="1862856" y="0"/>
                </a:lnTo>
                <a:lnTo>
                  <a:pt x="1862856" y="671185"/>
                </a:lnTo>
                <a:lnTo>
                  <a:pt x="0" y="671185"/>
                </a:lnTo>
                <a:lnTo>
                  <a:pt x="0" y="0"/>
                </a:lnTo>
                <a:close/>
              </a:path>
            </a:pathLst>
          </a:cu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6"/>
          <p:cNvSpPr/>
          <p:nvPr/>
        </p:nvSpPr>
        <p:spPr>
          <a:xfrm>
            <a:off x="3610192" y="2935100"/>
            <a:ext cx="1710095" cy="634270"/>
          </a:xfrm>
          <a:custGeom>
            <a:rect b="b" l="l" r="r" t="t"/>
            <a:pathLst>
              <a:path extrusionOk="0" h="671185" w="1954394">
                <a:moveTo>
                  <a:pt x="0" y="0"/>
                </a:moveTo>
                <a:lnTo>
                  <a:pt x="1954394" y="0"/>
                </a:lnTo>
                <a:lnTo>
                  <a:pt x="1954394" y="671185"/>
                </a:lnTo>
                <a:lnTo>
                  <a:pt x="0" y="671185"/>
                </a:lnTo>
                <a:lnTo>
                  <a:pt x="0" y="0"/>
                </a:lnTo>
                <a:close/>
              </a:path>
            </a:pathLst>
          </a:cu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36"/>
          <p:cNvSpPr/>
          <p:nvPr/>
        </p:nvSpPr>
        <p:spPr>
          <a:xfrm>
            <a:off x="5838718" y="2935100"/>
            <a:ext cx="1776205" cy="634270"/>
          </a:xfrm>
          <a:custGeom>
            <a:rect b="b" l="l" r="r" t="t"/>
            <a:pathLst>
              <a:path extrusionOk="0" h="671185" w="2029949">
                <a:moveTo>
                  <a:pt x="0" y="0"/>
                </a:moveTo>
                <a:lnTo>
                  <a:pt x="2029949" y="0"/>
                </a:lnTo>
                <a:lnTo>
                  <a:pt x="2029949" y="671185"/>
                </a:lnTo>
                <a:lnTo>
                  <a:pt x="0" y="671185"/>
                </a:lnTo>
                <a:lnTo>
                  <a:pt x="0" y="0"/>
                </a:lnTo>
                <a:close/>
              </a:path>
            </a:pathLst>
          </a:cu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6"/>
          <p:cNvSpPr txBox="1"/>
          <p:nvPr/>
        </p:nvSpPr>
        <p:spPr>
          <a:xfrm>
            <a:off x="1924139" y="3083805"/>
            <a:ext cx="11676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Sales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36"/>
          <p:cNvSpPr txBox="1"/>
          <p:nvPr/>
        </p:nvSpPr>
        <p:spPr>
          <a:xfrm>
            <a:off x="3977842" y="3094446"/>
            <a:ext cx="14118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New User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36"/>
          <p:cNvSpPr txBox="1"/>
          <p:nvPr/>
        </p:nvSpPr>
        <p:spPr>
          <a:xfrm>
            <a:off x="6142575" y="3094432"/>
            <a:ext cx="16062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Failed Rate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36"/>
          <p:cNvSpPr/>
          <p:nvPr/>
        </p:nvSpPr>
        <p:spPr>
          <a:xfrm>
            <a:off x="1369225" y="3788189"/>
            <a:ext cx="1796700" cy="11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Sales count</a:t>
            </a:r>
            <a:endParaRPr sz="11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Sales volume</a:t>
            </a:r>
            <a:endParaRPr sz="11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36"/>
          <p:cNvSpPr/>
          <p:nvPr/>
        </p:nvSpPr>
        <p:spPr>
          <a:xfrm>
            <a:off x="3518324" y="3788189"/>
            <a:ext cx="1796700" cy="11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Number of users</a:t>
            </a:r>
            <a:endParaRPr sz="11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36"/>
          <p:cNvSpPr/>
          <p:nvPr/>
        </p:nvSpPr>
        <p:spPr>
          <a:xfrm>
            <a:off x="5795358" y="3788189"/>
            <a:ext cx="1796700" cy="11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Traded fail rate</a:t>
            </a:r>
            <a:endParaRPr sz="11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6" name="Google Shape;4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150" y="1216613"/>
            <a:ext cx="1344850" cy="134485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36"/>
          <p:cNvSpPr txBox="1"/>
          <p:nvPr/>
        </p:nvSpPr>
        <p:spPr>
          <a:xfrm>
            <a:off x="4042706" y="639742"/>
            <a:ext cx="1061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3F3F3F"/>
                </a:solidFill>
              </a:rPr>
              <a:t>Project 2</a:t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36"/>
          <p:cNvSpPr/>
          <p:nvPr/>
        </p:nvSpPr>
        <p:spPr>
          <a:xfrm>
            <a:off x="3816927" y="785128"/>
            <a:ext cx="211200" cy="555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36"/>
          <p:cNvSpPr/>
          <p:nvPr/>
        </p:nvSpPr>
        <p:spPr>
          <a:xfrm>
            <a:off x="3498972" y="785127"/>
            <a:ext cx="211200" cy="555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36"/>
          <p:cNvSpPr/>
          <p:nvPr/>
        </p:nvSpPr>
        <p:spPr>
          <a:xfrm>
            <a:off x="5431848" y="787502"/>
            <a:ext cx="211200" cy="555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36"/>
          <p:cNvSpPr/>
          <p:nvPr/>
        </p:nvSpPr>
        <p:spPr>
          <a:xfrm>
            <a:off x="5113893" y="787502"/>
            <a:ext cx="211200" cy="555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7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37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7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37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37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37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37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7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7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7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37"/>
          <p:cNvSpPr txBox="1"/>
          <p:nvPr/>
        </p:nvSpPr>
        <p:spPr>
          <a:xfrm>
            <a:off x="731350" y="3804925"/>
            <a:ext cx="725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Since minted, t</a:t>
            </a:r>
            <a:r>
              <a:rPr lang="en-GB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he number of sales decreased and gradually </a:t>
            </a:r>
            <a:r>
              <a:rPr lang="en-GB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stabilize</a:t>
            </a:r>
            <a:r>
              <a:rPr lang="en-GB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 over time.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7" name="Google Shape;4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825" y="1177713"/>
            <a:ext cx="6562351" cy="2331775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37"/>
          <p:cNvSpPr txBox="1"/>
          <p:nvPr>
            <p:ph idx="4294967295" type="title"/>
          </p:nvPr>
        </p:nvSpPr>
        <p:spPr>
          <a:xfrm>
            <a:off x="1489475" y="40962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2.1 </a:t>
            </a: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Secret Skellies Society sales count in 2022</a:t>
            </a:r>
            <a:endParaRPr b="1" sz="25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8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38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8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38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38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38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38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38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38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38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38"/>
          <p:cNvSpPr txBox="1"/>
          <p:nvPr/>
        </p:nvSpPr>
        <p:spPr>
          <a:xfrm>
            <a:off x="731350" y="3502000"/>
            <a:ext cx="656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</a:rPr>
              <a:t>High sale count in Jan 2022 but low sales volume. Highest sales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444" name="Google Shape;444;p38"/>
          <p:cNvSpPr txBox="1"/>
          <p:nvPr>
            <p:ph idx="4294967295" type="title"/>
          </p:nvPr>
        </p:nvSpPr>
        <p:spPr>
          <a:xfrm>
            <a:off x="1489475" y="40962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2.</a:t>
            </a: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2. Secret Skellies Society sales volume in 2022</a:t>
            </a:r>
            <a:endParaRPr b="1" sz="25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5" name="Google Shape;44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775" y="1169550"/>
            <a:ext cx="7270051" cy="211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9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39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39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39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39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39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39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39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39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39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39"/>
          <p:cNvSpPr txBox="1"/>
          <p:nvPr>
            <p:ph idx="4294967295" type="title"/>
          </p:nvPr>
        </p:nvSpPr>
        <p:spPr>
          <a:xfrm>
            <a:off x="1489475" y="40962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2.</a:t>
            </a: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 Secret Skellies Society total sales and volume</a:t>
            </a:r>
            <a:endParaRPr b="1" sz="25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61" name="Google Shape;4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9475" y="2655775"/>
            <a:ext cx="2890325" cy="147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39"/>
          <p:cNvPicPr preferRelativeResize="0"/>
          <p:nvPr/>
        </p:nvPicPr>
        <p:blipFill rotWithShape="1">
          <a:blip r:embed="rId4">
            <a:alphaModFix/>
          </a:blip>
          <a:srcRect b="-7816" l="3374" r="-5949" t="0"/>
          <a:stretch/>
        </p:blipFill>
        <p:spPr>
          <a:xfrm>
            <a:off x="4154562" y="2571750"/>
            <a:ext cx="3831262" cy="1869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1675" y="1087602"/>
            <a:ext cx="1476925" cy="147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0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40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40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40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40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40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40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40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40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40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40"/>
          <p:cNvSpPr txBox="1"/>
          <p:nvPr>
            <p:ph idx="4294967295" type="title"/>
          </p:nvPr>
        </p:nvSpPr>
        <p:spPr>
          <a:xfrm>
            <a:off x="1489475" y="40962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2.</a:t>
            </a: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4. Secret Skellies Society new users per month</a:t>
            </a:r>
            <a:r>
              <a:rPr b="1" lang="en-GB" sz="2100">
                <a:solidFill>
                  <a:srgbClr val="1A9988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25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9" name="Google Shape;4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625" y="1281250"/>
            <a:ext cx="7735644" cy="2031575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40"/>
          <p:cNvSpPr txBox="1"/>
          <p:nvPr/>
        </p:nvSpPr>
        <p:spPr>
          <a:xfrm>
            <a:off x="1698650" y="3804925"/>
            <a:ext cx="4368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Increased first two months then decrease.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1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41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41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41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41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41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41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41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41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41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41"/>
          <p:cNvSpPr txBox="1"/>
          <p:nvPr>
            <p:ph idx="4294967295" type="title"/>
          </p:nvPr>
        </p:nvSpPr>
        <p:spPr>
          <a:xfrm>
            <a:off x="1489475" y="40962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2.</a:t>
            </a: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5. Secret Skellies Society failed rate</a:t>
            </a:r>
            <a:endParaRPr b="1" sz="25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6" name="Google Shape;49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550" y="1288050"/>
            <a:ext cx="6068774" cy="3464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5025" y="935300"/>
            <a:ext cx="653400" cy="6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2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42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42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42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42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42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42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42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42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42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42"/>
          <p:cNvSpPr txBox="1"/>
          <p:nvPr>
            <p:ph idx="4294967295" type="title"/>
          </p:nvPr>
        </p:nvSpPr>
        <p:spPr>
          <a:xfrm>
            <a:off x="1489475" y="47627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Key concepts</a:t>
            </a:r>
            <a:endParaRPr/>
          </a:p>
        </p:txBody>
      </p:sp>
      <p:sp>
        <p:nvSpPr>
          <p:cNvPr id="513" name="Google Shape;513;p42"/>
          <p:cNvSpPr txBox="1"/>
          <p:nvPr>
            <p:ph idx="4294967295" type="body"/>
          </p:nvPr>
        </p:nvSpPr>
        <p:spPr>
          <a:xfrm>
            <a:off x="1489475" y="1293004"/>
            <a:ext cx="6438600" cy="1020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-GB" sz="1500">
                <a:latin typeface="Lato"/>
                <a:ea typeface="Lato"/>
                <a:cs typeface="Lato"/>
                <a:sym typeface="Lato"/>
              </a:rPr>
              <a:t>Deeper understand of how blockchain (NFT) works in a business view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-GB" sz="1500">
                <a:latin typeface="Lato"/>
                <a:ea typeface="Lato"/>
                <a:cs typeface="Lato"/>
                <a:sym typeface="Lato"/>
              </a:rPr>
              <a:t>Learned to use Flipside to analyze blockchain</a:t>
            </a:r>
            <a:endParaRPr sz="1864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4" name="Google Shape;5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9478" y="2463899"/>
            <a:ext cx="3522423" cy="184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4"/>
          </a:schemeClr>
        </a:solid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3"/>
          <p:cNvSpPr/>
          <p:nvPr/>
        </p:nvSpPr>
        <p:spPr>
          <a:xfrm>
            <a:off x="117764" y="124691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43"/>
          <p:cNvSpPr/>
          <p:nvPr/>
        </p:nvSpPr>
        <p:spPr>
          <a:xfrm>
            <a:off x="8167255" y="4204856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43"/>
          <p:cNvSpPr/>
          <p:nvPr/>
        </p:nvSpPr>
        <p:spPr>
          <a:xfrm>
            <a:off x="117764" y="1018310"/>
            <a:ext cx="197425" cy="3656408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43"/>
          <p:cNvSpPr/>
          <p:nvPr/>
        </p:nvSpPr>
        <p:spPr>
          <a:xfrm rot="5400000">
            <a:off x="3997038" y="872834"/>
            <a:ext cx="197425" cy="7955975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43"/>
          <p:cNvSpPr/>
          <p:nvPr/>
        </p:nvSpPr>
        <p:spPr>
          <a:xfrm>
            <a:off x="8802834" y="476308"/>
            <a:ext cx="197426" cy="365640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43"/>
          <p:cNvSpPr/>
          <p:nvPr/>
        </p:nvSpPr>
        <p:spPr>
          <a:xfrm rot="5400000">
            <a:off x="4918364" y="-3684709"/>
            <a:ext cx="197425" cy="794211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43"/>
          <p:cNvSpPr/>
          <p:nvPr/>
        </p:nvSpPr>
        <p:spPr>
          <a:xfrm>
            <a:off x="1606248" y="1787644"/>
            <a:ext cx="1659089" cy="1454744"/>
          </a:xfrm>
          <a:prstGeom prst="roundRect">
            <a:avLst>
              <a:gd fmla="val 12232" name="adj"/>
            </a:avLst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6" name="Google Shape;526;p43"/>
          <p:cNvCxnSpPr/>
          <p:nvPr/>
        </p:nvCxnSpPr>
        <p:spPr>
          <a:xfrm>
            <a:off x="3602182" y="2507055"/>
            <a:ext cx="3900055" cy="0"/>
          </a:xfrm>
          <a:prstGeom prst="straightConnector1">
            <a:avLst/>
          </a:prstGeom>
          <a:noFill/>
          <a:ln cap="flat" cmpd="sng" w="9525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7" name="Google Shape;527;p43"/>
          <p:cNvSpPr txBox="1"/>
          <p:nvPr/>
        </p:nvSpPr>
        <p:spPr>
          <a:xfrm>
            <a:off x="4284224" y="1779290"/>
            <a:ext cx="22161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>
                <a:solidFill>
                  <a:srgbClr val="3F3F3F"/>
                </a:solidFill>
              </a:rPr>
              <a:t>Project 3</a:t>
            </a:r>
            <a:endParaRPr sz="41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43"/>
          <p:cNvSpPr/>
          <p:nvPr/>
        </p:nvSpPr>
        <p:spPr>
          <a:xfrm>
            <a:off x="2008613" y="2082926"/>
            <a:ext cx="848192" cy="770869"/>
          </a:xfrm>
          <a:custGeom>
            <a:rect b="b" l="l" r="r" t="t"/>
            <a:pathLst>
              <a:path extrusionOk="0" h="21600" w="21492">
                <a:moveTo>
                  <a:pt x="20270" y="12587"/>
                </a:moveTo>
                <a:lnTo>
                  <a:pt x="11292" y="12587"/>
                </a:lnTo>
                <a:lnTo>
                  <a:pt x="11292" y="20248"/>
                </a:lnTo>
                <a:lnTo>
                  <a:pt x="20270" y="20248"/>
                </a:lnTo>
                <a:cubicBezTo>
                  <a:pt x="20270" y="20248"/>
                  <a:pt x="20270" y="12587"/>
                  <a:pt x="20270" y="12587"/>
                </a:cubicBezTo>
                <a:close/>
                <a:moveTo>
                  <a:pt x="21492" y="11911"/>
                </a:moveTo>
                <a:lnTo>
                  <a:pt x="21492" y="20924"/>
                </a:lnTo>
                <a:cubicBezTo>
                  <a:pt x="21492" y="21298"/>
                  <a:pt x="21218" y="21600"/>
                  <a:pt x="20881" y="21600"/>
                </a:cubicBezTo>
                <a:lnTo>
                  <a:pt x="10681" y="21600"/>
                </a:lnTo>
                <a:cubicBezTo>
                  <a:pt x="10344" y="21600"/>
                  <a:pt x="10070" y="21298"/>
                  <a:pt x="10070" y="20924"/>
                </a:cubicBezTo>
                <a:lnTo>
                  <a:pt x="10070" y="11911"/>
                </a:lnTo>
                <a:cubicBezTo>
                  <a:pt x="10070" y="11538"/>
                  <a:pt x="10344" y="11235"/>
                  <a:pt x="10681" y="11235"/>
                </a:cubicBezTo>
                <a:lnTo>
                  <a:pt x="20881" y="11235"/>
                </a:lnTo>
                <a:cubicBezTo>
                  <a:pt x="21218" y="11235"/>
                  <a:pt x="21492" y="11538"/>
                  <a:pt x="21492" y="11911"/>
                </a:cubicBezTo>
                <a:cubicBezTo>
                  <a:pt x="21492" y="11911"/>
                  <a:pt x="21492" y="11911"/>
                  <a:pt x="21492" y="11911"/>
                </a:cubicBezTo>
                <a:close/>
                <a:moveTo>
                  <a:pt x="12342" y="3106"/>
                </a:moveTo>
                <a:cubicBezTo>
                  <a:pt x="12342" y="3187"/>
                  <a:pt x="12336" y="3272"/>
                  <a:pt x="12325" y="3358"/>
                </a:cubicBezTo>
                <a:cubicBezTo>
                  <a:pt x="12301" y="3551"/>
                  <a:pt x="12352" y="3747"/>
                  <a:pt x="12468" y="3895"/>
                </a:cubicBezTo>
                <a:cubicBezTo>
                  <a:pt x="12583" y="4042"/>
                  <a:pt x="12750" y="4128"/>
                  <a:pt x="12927" y="4129"/>
                </a:cubicBezTo>
                <a:cubicBezTo>
                  <a:pt x="15511" y="4143"/>
                  <a:pt x="17687" y="6196"/>
                  <a:pt x="18102" y="9011"/>
                </a:cubicBezTo>
                <a:cubicBezTo>
                  <a:pt x="18156" y="9379"/>
                  <a:pt x="18470" y="9629"/>
                  <a:pt x="18803" y="9569"/>
                </a:cubicBezTo>
                <a:cubicBezTo>
                  <a:pt x="19136" y="9509"/>
                  <a:pt x="19362" y="9162"/>
                  <a:pt x="19308" y="8793"/>
                </a:cubicBezTo>
                <a:cubicBezTo>
                  <a:pt x="19064" y="7137"/>
                  <a:pt x="18293" y="5618"/>
                  <a:pt x="17138" y="4516"/>
                </a:cubicBezTo>
                <a:cubicBezTo>
                  <a:pt x="16127" y="3553"/>
                  <a:pt x="14872" y="2960"/>
                  <a:pt x="13551" y="2813"/>
                </a:cubicBezTo>
                <a:cubicBezTo>
                  <a:pt x="13418" y="1237"/>
                  <a:pt x="12215" y="0"/>
                  <a:pt x="10756" y="0"/>
                </a:cubicBezTo>
                <a:cubicBezTo>
                  <a:pt x="9985" y="0"/>
                  <a:pt x="9265" y="343"/>
                  <a:pt x="8742" y="939"/>
                </a:cubicBezTo>
                <a:cubicBezTo>
                  <a:pt x="8156" y="649"/>
                  <a:pt x="7517" y="498"/>
                  <a:pt x="6869" y="498"/>
                </a:cubicBezTo>
                <a:cubicBezTo>
                  <a:pt x="4342" y="498"/>
                  <a:pt x="2287" y="2771"/>
                  <a:pt x="2287" y="5565"/>
                </a:cubicBezTo>
                <a:cubicBezTo>
                  <a:pt x="2287" y="5984"/>
                  <a:pt x="2332" y="6395"/>
                  <a:pt x="2423" y="6795"/>
                </a:cubicBezTo>
                <a:cubicBezTo>
                  <a:pt x="1613" y="7247"/>
                  <a:pt x="968" y="7951"/>
                  <a:pt x="538" y="8858"/>
                </a:cubicBezTo>
                <a:cubicBezTo>
                  <a:pt x="59" y="9868"/>
                  <a:pt x="-108" y="11056"/>
                  <a:pt x="69" y="12203"/>
                </a:cubicBezTo>
                <a:cubicBezTo>
                  <a:pt x="251" y="13384"/>
                  <a:pt x="792" y="14448"/>
                  <a:pt x="1593" y="15200"/>
                </a:cubicBezTo>
                <a:cubicBezTo>
                  <a:pt x="2491" y="16042"/>
                  <a:pt x="3696" y="16487"/>
                  <a:pt x="5078" y="16487"/>
                </a:cubicBezTo>
                <a:lnTo>
                  <a:pt x="8290" y="16487"/>
                </a:lnTo>
                <a:cubicBezTo>
                  <a:pt x="8628" y="16487"/>
                  <a:pt x="8901" y="16184"/>
                  <a:pt x="8901" y="15811"/>
                </a:cubicBezTo>
                <a:cubicBezTo>
                  <a:pt x="8901" y="15438"/>
                  <a:pt x="8628" y="15135"/>
                  <a:pt x="8290" y="15135"/>
                </a:cubicBezTo>
                <a:lnTo>
                  <a:pt x="5078" y="15135"/>
                </a:lnTo>
                <a:cubicBezTo>
                  <a:pt x="2632" y="15135"/>
                  <a:pt x="1509" y="13503"/>
                  <a:pt x="1274" y="11976"/>
                </a:cubicBezTo>
                <a:cubicBezTo>
                  <a:pt x="1040" y="10454"/>
                  <a:pt x="1598" y="8503"/>
                  <a:pt x="3376" y="7813"/>
                </a:cubicBezTo>
                <a:cubicBezTo>
                  <a:pt x="3533" y="7752"/>
                  <a:pt x="3660" y="7623"/>
                  <a:pt x="3729" y="7456"/>
                </a:cubicBezTo>
                <a:cubicBezTo>
                  <a:pt x="3798" y="7289"/>
                  <a:pt x="3803" y="7098"/>
                  <a:pt x="3742" y="6927"/>
                </a:cubicBezTo>
                <a:cubicBezTo>
                  <a:pt x="3587" y="6494"/>
                  <a:pt x="3509" y="6035"/>
                  <a:pt x="3509" y="5565"/>
                </a:cubicBezTo>
                <a:cubicBezTo>
                  <a:pt x="3509" y="3516"/>
                  <a:pt x="5016" y="1850"/>
                  <a:pt x="6869" y="1850"/>
                </a:cubicBezTo>
                <a:cubicBezTo>
                  <a:pt x="7477" y="1850"/>
                  <a:pt x="8072" y="2031"/>
                  <a:pt x="8591" y="2374"/>
                </a:cubicBezTo>
                <a:cubicBezTo>
                  <a:pt x="8874" y="2562"/>
                  <a:pt x="9241" y="2467"/>
                  <a:pt x="9419" y="2160"/>
                </a:cubicBezTo>
                <a:cubicBezTo>
                  <a:pt x="9713" y="1654"/>
                  <a:pt x="10212" y="1352"/>
                  <a:pt x="10756" y="1352"/>
                </a:cubicBezTo>
                <a:cubicBezTo>
                  <a:pt x="11630" y="1352"/>
                  <a:pt x="12342" y="2139"/>
                  <a:pt x="12342" y="3106"/>
                </a:cubicBezTo>
                <a:cubicBezTo>
                  <a:pt x="12342" y="3106"/>
                  <a:pt x="12342" y="3106"/>
                  <a:pt x="12342" y="3106"/>
                </a:cubicBezTo>
                <a:close/>
                <a:moveTo>
                  <a:pt x="12506" y="15422"/>
                </a:moveTo>
                <a:cubicBezTo>
                  <a:pt x="12313" y="15115"/>
                  <a:pt x="12381" y="14694"/>
                  <a:pt x="12658" y="14480"/>
                </a:cubicBezTo>
                <a:cubicBezTo>
                  <a:pt x="12935" y="14267"/>
                  <a:pt x="13316" y="14342"/>
                  <a:pt x="13509" y="14648"/>
                </a:cubicBezTo>
                <a:lnTo>
                  <a:pt x="14199" y="15742"/>
                </a:lnTo>
                <a:lnTo>
                  <a:pt x="17363" y="15742"/>
                </a:lnTo>
                <a:lnTo>
                  <a:pt x="18053" y="14648"/>
                </a:lnTo>
                <a:cubicBezTo>
                  <a:pt x="18246" y="14342"/>
                  <a:pt x="18627" y="14267"/>
                  <a:pt x="18904" y="14480"/>
                </a:cubicBezTo>
                <a:cubicBezTo>
                  <a:pt x="19181" y="14694"/>
                  <a:pt x="19249" y="15115"/>
                  <a:pt x="19055" y="15422"/>
                </a:cubicBezTo>
                <a:lnTo>
                  <a:pt x="18427" y="16417"/>
                </a:lnTo>
                <a:lnTo>
                  <a:pt x="19056" y="17414"/>
                </a:lnTo>
                <a:cubicBezTo>
                  <a:pt x="19249" y="17720"/>
                  <a:pt x="19181" y="18141"/>
                  <a:pt x="18904" y="18355"/>
                </a:cubicBezTo>
                <a:cubicBezTo>
                  <a:pt x="18797" y="18437"/>
                  <a:pt x="18675" y="18477"/>
                  <a:pt x="18555" y="18477"/>
                </a:cubicBezTo>
                <a:cubicBezTo>
                  <a:pt x="18362" y="18477"/>
                  <a:pt x="18172" y="18376"/>
                  <a:pt x="18053" y="18187"/>
                </a:cubicBezTo>
                <a:lnTo>
                  <a:pt x="17363" y="17094"/>
                </a:lnTo>
                <a:lnTo>
                  <a:pt x="14199" y="17094"/>
                </a:lnTo>
                <a:lnTo>
                  <a:pt x="13509" y="18187"/>
                </a:lnTo>
                <a:cubicBezTo>
                  <a:pt x="13316" y="18493"/>
                  <a:pt x="12935" y="18568"/>
                  <a:pt x="12658" y="18355"/>
                </a:cubicBezTo>
                <a:cubicBezTo>
                  <a:pt x="12381" y="18141"/>
                  <a:pt x="12314" y="17720"/>
                  <a:pt x="12506" y="17414"/>
                </a:cubicBezTo>
                <a:lnTo>
                  <a:pt x="13135" y="16417"/>
                </a:lnTo>
                <a:cubicBezTo>
                  <a:pt x="13135" y="16417"/>
                  <a:pt x="12506" y="15422"/>
                  <a:pt x="12506" y="1542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43"/>
          <p:cNvSpPr/>
          <p:nvPr/>
        </p:nvSpPr>
        <p:spPr>
          <a:xfrm>
            <a:off x="540326" y="1018310"/>
            <a:ext cx="360218" cy="360217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43"/>
          <p:cNvSpPr/>
          <p:nvPr/>
        </p:nvSpPr>
        <p:spPr>
          <a:xfrm>
            <a:off x="8167254" y="3775364"/>
            <a:ext cx="374072" cy="357352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43"/>
          <p:cNvSpPr/>
          <p:nvPr/>
        </p:nvSpPr>
        <p:spPr>
          <a:xfrm>
            <a:off x="1046018" y="530068"/>
            <a:ext cx="360219" cy="3521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43"/>
          <p:cNvSpPr/>
          <p:nvPr/>
        </p:nvSpPr>
        <p:spPr>
          <a:xfrm>
            <a:off x="7710055" y="4236029"/>
            <a:ext cx="363682" cy="374071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43"/>
          <p:cNvSpPr txBox="1"/>
          <p:nvPr/>
        </p:nvSpPr>
        <p:spPr>
          <a:xfrm>
            <a:off x="4015971" y="2600624"/>
            <a:ext cx="31065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Using Knime to solve two business problems.</a:t>
            </a:r>
            <a:endParaRPr sz="45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4"/>
          </a:schemeClr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/>
        </p:nvSpPr>
        <p:spPr>
          <a:xfrm>
            <a:off x="117764" y="124691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6"/>
          <p:cNvSpPr/>
          <p:nvPr/>
        </p:nvSpPr>
        <p:spPr>
          <a:xfrm>
            <a:off x="8167255" y="4204856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6"/>
          <p:cNvSpPr/>
          <p:nvPr/>
        </p:nvSpPr>
        <p:spPr>
          <a:xfrm>
            <a:off x="117764" y="1018310"/>
            <a:ext cx="197425" cy="3656408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6"/>
          <p:cNvSpPr/>
          <p:nvPr/>
        </p:nvSpPr>
        <p:spPr>
          <a:xfrm rot="5400000">
            <a:off x="3997038" y="872834"/>
            <a:ext cx="197425" cy="7955975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6"/>
          <p:cNvSpPr/>
          <p:nvPr/>
        </p:nvSpPr>
        <p:spPr>
          <a:xfrm>
            <a:off x="8802834" y="476308"/>
            <a:ext cx="197426" cy="365640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6"/>
          <p:cNvSpPr/>
          <p:nvPr/>
        </p:nvSpPr>
        <p:spPr>
          <a:xfrm rot="5400000">
            <a:off x="4918364" y="-3684709"/>
            <a:ext cx="197425" cy="794211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6"/>
          <p:cNvSpPr txBox="1"/>
          <p:nvPr/>
        </p:nvSpPr>
        <p:spPr>
          <a:xfrm>
            <a:off x="3626224" y="1378526"/>
            <a:ext cx="2439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4" name="Google Shape;184;p26"/>
          <p:cNvCxnSpPr/>
          <p:nvPr/>
        </p:nvCxnSpPr>
        <p:spPr>
          <a:xfrm>
            <a:off x="4197450" y="2189018"/>
            <a:ext cx="770659" cy="0"/>
          </a:xfrm>
          <a:prstGeom prst="straightConnector1">
            <a:avLst/>
          </a:prstGeom>
          <a:noFill/>
          <a:ln cap="flat" cmpd="sng" w="190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5" name="Google Shape;185;p26"/>
          <p:cNvSpPr/>
          <p:nvPr/>
        </p:nvSpPr>
        <p:spPr>
          <a:xfrm>
            <a:off x="1234306" y="2542486"/>
            <a:ext cx="540327" cy="540327"/>
          </a:xfrm>
          <a:prstGeom prst="roundRect">
            <a:avLst>
              <a:gd fmla="val 16667" name="adj"/>
            </a:avLst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6"/>
          <p:cNvSpPr/>
          <p:nvPr/>
        </p:nvSpPr>
        <p:spPr>
          <a:xfrm>
            <a:off x="3239227" y="2531166"/>
            <a:ext cx="540327" cy="540327"/>
          </a:xfrm>
          <a:prstGeom prst="roundRect">
            <a:avLst>
              <a:gd fmla="val 16667" name="adj"/>
            </a:avLst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6"/>
          <p:cNvSpPr/>
          <p:nvPr/>
        </p:nvSpPr>
        <p:spPr>
          <a:xfrm>
            <a:off x="5235634" y="2526035"/>
            <a:ext cx="540327" cy="540327"/>
          </a:xfrm>
          <a:prstGeom prst="roundRect">
            <a:avLst>
              <a:gd fmla="val 16667" name="adj"/>
            </a:avLst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6"/>
          <p:cNvSpPr/>
          <p:nvPr/>
        </p:nvSpPr>
        <p:spPr>
          <a:xfrm>
            <a:off x="7129930" y="2509797"/>
            <a:ext cx="540327" cy="540327"/>
          </a:xfrm>
          <a:prstGeom prst="roundRect">
            <a:avLst>
              <a:gd fmla="val 16667" name="adj"/>
            </a:avLst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6"/>
          <p:cNvSpPr txBox="1"/>
          <p:nvPr/>
        </p:nvSpPr>
        <p:spPr>
          <a:xfrm>
            <a:off x="1274118" y="2602260"/>
            <a:ext cx="460703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6"/>
          <p:cNvSpPr txBox="1"/>
          <p:nvPr/>
        </p:nvSpPr>
        <p:spPr>
          <a:xfrm>
            <a:off x="3298475" y="2602260"/>
            <a:ext cx="460703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2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6"/>
          <p:cNvSpPr txBox="1"/>
          <p:nvPr/>
        </p:nvSpPr>
        <p:spPr>
          <a:xfrm>
            <a:off x="5283281" y="2612203"/>
            <a:ext cx="460703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2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6"/>
          <p:cNvSpPr txBox="1"/>
          <p:nvPr/>
        </p:nvSpPr>
        <p:spPr>
          <a:xfrm>
            <a:off x="7169741" y="2580891"/>
            <a:ext cx="460703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6"/>
          <p:cNvSpPr txBox="1"/>
          <p:nvPr/>
        </p:nvSpPr>
        <p:spPr>
          <a:xfrm>
            <a:off x="982015" y="3257834"/>
            <a:ext cx="1061829" cy="346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3F3F3F"/>
                </a:solidFill>
              </a:rPr>
              <a:t>Project 1</a:t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3007742" y="3260696"/>
            <a:ext cx="1061829" cy="346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3F3F3F"/>
                </a:solidFill>
              </a:rPr>
              <a:t>Project 2</a:t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4982718" y="3253727"/>
            <a:ext cx="1061829" cy="346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3F3F3F"/>
                </a:solidFill>
              </a:rPr>
              <a:t>Project 3</a:t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6"/>
          <p:cNvSpPr txBox="1"/>
          <p:nvPr/>
        </p:nvSpPr>
        <p:spPr>
          <a:xfrm>
            <a:off x="6632400" y="3230600"/>
            <a:ext cx="16014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3F3F3F"/>
                </a:solidFill>
              </a:rPr>
              <a:t>Conclusion</a:t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6"/>
          <p:cNvSpPr/>
          <p:nvPr/>
        </p:nvSpPr>
        <p:spPr>
          <a:xfrm>
            <a:off x="540326" y="1018310"/>
            <a:ext cx="360218" cy="360217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6"/>
          <p:cNvSpPr/>
          <p:nvPr/>
        </p:nvSpPr>
        <p:spPr>
          <a:xfrm>
            <a:off x="8167254" y="3775364"/>
            <a:ext cx="374072" cy="357352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6"/>
          <p:cNvSpPr/>
          <p:nvPr/>
        </p:nvSpPr>
        <p:spPr>
          <a:xfrm>
            <a:off x="1046018" y="530068"/>
            <a:ext cx="360219" cy="3521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6"/>
          <p:cNvSpPr/>
          <p:nvPr/>
        </p:nvSpPr>
        <p:spPr>
          <a:xfrm>
            <a:off x="7710055" y="4236029"/>
            <a:ext cx="363682" cy="374071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44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44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44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44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44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44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44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44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44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44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8" name="Google Shape;54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25" y="1010788"/>
            <a:ext cx="3781414" cy="366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44"/>
          <p:cNvPicPr preferRelativeResize="0"/>
          <p:nvPr/>
        </p:nvPicPr>
        <p:blipFill rotWithShape="1">
          <a:blip r:embed="rId4">
            <a:alphaModFix/>
          </a:blip>
          <a:srcRect b="0" l="-4854" r="0" t="0"/>
          <a:stretch/>
        </p:blipFill>
        <p:spPr>
          <a:xfrm>
            <a:off x="4447663" y="1060550"/>
            <a:ext cx="4155744" cy="3599324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44"/>
          <p:cNvSpPr txBox="1"/>
          <p:nvPr>
            <p:ph idx="4294967295" type="title"/>
          </p:nvPr>
        </p:nvSpPr>
        <p:spPr>
          <a:xfrm>
            <a:off x="1489475" y="47627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Workflows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5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45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45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45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45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45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45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45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45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45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5" name="Google Shape;5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225" y="2384375"/>
            <a:ext cx="2468563" cy="1532563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45"/>
          <p:cNvSpPr txBox="1"/>
          <p:nvPr/>
        </p:nvSpPr>
        <p:spPr>
          <a:xfrm>
            <a:off x="2148775" y="1220900"/>
            <a:ext cx="63927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We want to invite youtube influencers to produce a series of videos about eating in Orlando, what contents could we choose?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7" name="Google Shape;56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2300" y="1352157"/>
            <a:ext cx="484800" cy="484775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45"/>
          <p:cNvSpPr txBox="1"/>
          <p:nvPr/>
        </p:nvSpPr>
        <p:spPr>
          <a:xfrm>
            <a:off x="3541500" y="1919800"/>
            <a:ext cx="44178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1. Top 5 most reviewed restaurants.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2. Restaurants number and average reviews of each star bins.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3. Most popular </a:t>
            </a: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type (based on average stars and reviews)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4. Restaurants zipcodes where average rating is above 4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5.5-star restaurants in map.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p45"/>
          <p:cNvSpPr txBox="1"/>
          <p:nvPr>
            <p:ph idx="4294967295" type="title"/>
          </p:nvPr>
        </p:nvSpPr>
        <p:spPr>
          <a:xfrm>
            <a:off x="1489475" y="47627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3.1 yelp - restaurants in Orlando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6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46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46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46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46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46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46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Google Shape;581;p46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46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46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46"/>
          <p:cNvSpPr txBox="1"/>
          <p:nvPr>
            <p:ph idx="4294967295" type="title"/>
          </p:nvPr>
        </p:nvSpPr>
        <p:spPr>
          <a:xfrm>
            <a:off x="1489475" y="476275"/>
            <a:ext cx="7650900" cy="45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3.1.1 </a:t>
            </a: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Top 5 most reviewed restaurants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85" name="Google Shape;58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5426" y="1078104"/>
            <a:ext cx="6504628" cy="3478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7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47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47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47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47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47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6" name="Google Shape;596;p47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7" name="Google Shape;597;p47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47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p47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00" name="Google Shape;60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687" y="908800"/>
            <a:ext cx="5462349" cy="3875423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47"/>
          <p:cNvSpPr txBox="1"/>
          <p:nvPr>
            <p:ph idx="4294967295" type="title"/>
          </p:nvPr>
        </p:nvSpPr>
        <p:spPr>
          <a:xfrm>
            <a:off x="1489475" y="476275"/>
            <a:ext cx="7650900" cy="45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3.1.1 Top 5 most reviewed restaurants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8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48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48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p48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48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48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48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p48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48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48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48"/>
          <p:cNvSpPr txBox="1"/>
          <p:nvPr>
            <p:ph idx="4294967295" type="title"/>
          </p:nvPr>
        </p:nvSpPr>
        <p:spPr>
          <a:xfrm>
            <a:off x="1489475" y="476275"/>
            <a:ext cx="7510800" cy="45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3.1.2 </a:t>
            </a: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Restaurants number and average reviews of each star bins.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17" name="Google Shape;61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226" y="923925"/>
            <a:ext cx="5346135" cy="3845149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48"/>
          <p:cNvSpPr txBox="1"/>
          <p:nvPr/>
        </p:nvSpPr>
        <p:spPr>
          <a:xfrm>
            <a:off x="315175" y="1847750"/>
            <a:ext cx="3413400" cy="12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0614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64"/>
              <a:buChar char="●"/>
            </a:pPr>
            <a:r>
              <a:rPr lang="en-GB" sz="1764">
                <a:solidFill>
                  <a:srgbClr val="434343"/>
                </a:solidFill>
              </a:rPr>
              <a:t>Most are scored 4 stars. </a:t>
            </a:r>
            <a:endParaRPr sz="1764">
              <a:solidFill>
                <a:srgbClr val="434343"/>
              </a:solidFill>
            </a:endParaRPr>
          </a:p>
          <a:p>
            <a:pPr indent="-340614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64"/>
              <a:buChar char="●"/>
            </a:pPr>
            <a:r>
              <a:rPr lang="en-GB" sz="1764">
                <a:solidFill>
                  <a:srgbClr val="434343"/>
                </a:solidFill>
              </a:rPr>
              <a:t>4-star and 4.5 star restaurants have most </a:t>
            </a:r>
            <a:r>
              <a:rPr lang="en-GB" sz="1764">
                <a:solidFill>
                  <a:srgbClr val="434343"/>
                </a:solidFill>
              </a:rPr>
              <a:t>average reviews.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49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49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49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p49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49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8" name="Google Shape;628;p49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p49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49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49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49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49"/>
          <p:cNvSpPr txBox="1"/>
          <p:nvPr>
            <p:ph idx="4294967295" type="title"/>
          </p:nvPr>
        </p:nvSpPr>
        <p:spPr>
          <a:xfrm>
            <a:off x="1489475" y="476275"/>
            <a:ext cx="7214400" cy="45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3.1.3 </a:t>
            </a: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Most popular type (based on average stars and reviews)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34" name="Google Shape;63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826" y="1461816"/>
            <a:ext cx="7180358" cy="2535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50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50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50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50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50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50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50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50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7" name="Google Shape;647;p50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50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9" name="Google Shape;649;p50"/>
          <p:cNvSpPr txBox="1"/>
          <p:nvPr>
            <p:ph idx="4294967295" type="title"/>
          </p:nvPr>
        </p:nvSpPr>
        <p:spPr>
          <a:xfrm>
            <a:off x="1489475" y="476275"/>
            <a:ext cx="7214400" cy="45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3.1.3 Most popular type (based on average stars and reviews)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50" name="Google Shape;65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175" y="2519872"/>
            <a:ext cx="4158249" cy="2135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3425" y="2437325"/>
            <a:ext cx="4329400" cy="2314781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50"/>
          <p:cNvSpPr txBox="1"/>
          <p:nvPr/>
        </p:nvSpPr>
        <p:spPr>
          <a:xfrm>
            <a:off x="1489475" y="1101450"/>
            <a:ext cx="5645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Not significant difference in </a:t>
            </a:r>
            <a:r>
              <a:rPr lang="en-GB" sz="1600">
                <a:solidFill>
                  <a:srgbClr val="434343"/>
                </a:solidFill>
              </a:rPr>
              <a:t>average</a:t>
            </a:r>
            <a:r>
              <a:rPr lang="en-GB" sz="1600">
                <a:solidFill>
                  <a:srgbClr val="434343"/>
                </a:solidFill>
              </a:rPr>
              <a:t> stars </a:t>
            </a:r>
            <a:r>
              <a:rPr lang="en-GB" sz="1600">
                <a:solidFill>
                  <a:srgbClr val="434343"/>
                </a:solidFill>
              </a:rPr>
              <a:t>between</a:t>
            </a:r>
            <a:r>
              <a:rPr lang="en-GB" sz="1600">
                <a:solidFill>
                  <a:srgbClr val="434343"/>
                </a:solidFill>
              </a:rPr>
              <a:t> different category.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Korean and Thai got best </a:t>
            </a:r>
            <a:r>
              <a:rPr lang="en-GB" sz="1600">
                <a:solidFill>
                  <a:srgbClr val="434343"/>
                </a:solidFill>
              </a:rPr>
              <a:t>average</a:t>
            </a:r>
            <a:r>
              <a:rPr lang="en-GB" sz="1600">
                <a:solidFill>
                  <a:srgbClr val="434343"/>
                </a:solidFill>
              </a:rPr>
              <a:t> stars.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American restaurants dominant the market.</a:t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51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51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9" name="Google Shape;659;p51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0" name="Google Shape;660;p51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51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2" name="Google Shape;662;p51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3" name="Google Shape;663;p51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51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" name="Google Shape;665;p51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6" name="Google Shape;666;p51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7" name="Google Shape;667;p51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3.1.4 </a:t>
            </a: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Restaurants zipcodes where average rating is above 4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68" name="Google Shape;66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3564" y="1109600"/>
            <a:ext cx="5340735" cy="3428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52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4" name="Google Shape;674;p52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5" name="Google Shape;675;p52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6" name="Google Shape;676;p52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7" name="Google Shape;677;p52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p52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9" name="Google Shape;679;p52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0" name="Google Shape;680;p52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1" name="Google Shape;681;p52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2" name="Google Shape;682;p52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3" name="Google Shape;683;p52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3.1.4 Restaurants zipcodes where average rating is above 4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84" name="Google Shape;68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4950" y="904050"/>
            <a:ext cx="3884889" cy="3884889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Google Shape;685;p52"/>
          <p:cNvSpPr txBox="1"/>
          <p:nvPr/>
        </p:nvSpPr>
        <p:spPr>
          <a:xfrm>
            <a:off x="1046025" y="2204525"/>
            <a:ext cx="2538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Universal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Downtown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Sea world</a:t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3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1" name="Google Shape;691;p53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2" name="Google Shape;692;p53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53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" name="Google Shape;694;p53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53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53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7" name="Google Shape;697;p53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53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9" name="Google Shape;699;p53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53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3.1.5 </a:t>
            </a: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5-star restaurants in map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01" name="Google Shape;70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4950" y="882275"/>
            <a:ext cx="3824776" cy="3824776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53"/>
          <p:cNvSpPr txBox="1"/>
          <p:nvPr/>
        </p:nvSpPr>
        <p:spPr>
          <a:xfrm>
            <a:off x="810525" y="2209813"/>
            <a:ext cx="3341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Universal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Disney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Downtown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4"/>
          </a:schemeClr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/>
          <p:nvPr/>
        </p:nvSpPr>
        <p:spPr>
          <a:xfrm>
            <a:off x="117764" y="124691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7"/>
          <p:cNvSpPr/>
          <p:nvPr/>
        </p:nvSpPr>
        <p:spPr>
          <a:xfrm>
            <a:off x="8167255" y="4204856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7"/>
          <p:cNvSpPr/>
          <p:nvPr/>
        </p:nvSpPr>
        <p:spPr>
          <a:xfrm>
            <a:off x="117764" y="1018310"/>
            <a:ext cx="197425" cy="3656408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7"/>
          <p:cNvSpPr/>
          <p:nvPr/>
        </p:nvSpPr>
        <p:spPr>
          <a:xfrm rot="5400000">
            <a:off x="3997038" y="872834"/>
            <a:ext cx="197425" cy="7955975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7"/>
          <p:cNvSpPr/>
          <p:nvPr/>
        </p:nvSpPr>
        <p:spPr>
          <a:xfrm>
            <a:off x="8802834" y="476308"/>
            <a:ext cx="197426" cy="365640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7"/>
          <p:cNvSpPr/>
          <p:nvPr/>
        </p:nvSpPr>
        <p:spPr>
          <a:xfrm rot="5400000">
            <a:off x="4918364" y="-3684709"/>
            <a:ext cx="197425" cy="794211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27"/>
          <p:cNvSpPr/>
          <p:nvPr/>
        </p:nvSpPr>
        <p:spPr>
          <a:xfrm>
            <a:off x="1564685" y="1846082"/>
            <a:ext cx="1659089" cy="1454744"/>
          </a:xfrm>
          <a:prstGeom prst="roundRect">
            <a:avLst>
              <a:gd fmla="val 12232" name="adj"/>
            </a:avLst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2" name="Google Shape;212;p27"/>
          <p:cNvCxnSpPr/>
          <p:nvPr/>
        </p:nvCxnSpPr>
        <p:spPr>
          <a:xfrm>
            <a:off x="3560618" y="2565493"/>
            <a:ext cx="3900055" cy="0"/>
          </a:xfrm>
          <a:prstGeom prst="straightConnector1">
            <a:avLst/>
          </a:prstGeom>
          <a:noFill/>
          <a:ln cap="flat" cmpd="sng" w="9525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3" name="Google Shape;213;p27"/>
          <p:cNvSpPr txBox="1"/>
          <p:nvPr/>
        </p:nvSpPr>
        <p:spPr>
          <a:xfrm>
            <a:off x="4015971" y="1865299"/>
            <a:ext cx="31065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>
                <a:solidFill>
                  <a:srgbClr val="3F3F3F"/>
                </a:solidFill>
              </a:rPr>
              <a:t>Project 1</a:t>
            </a:r>
            <a:endParaRPr sz="41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7"/>
          <p:cNvSpPr/>
          <p:nvPr/>
        </p:nvSpPr>
        <p:spPr>
          <a:xfrm>
            <a:off x="1967050" y="2141363"/>
            <a:ext cx="848192" cy="770869"/>
          </a:xfrm>
          <a:custGeom>
            <a:rect b="b" l="l" r="r" t="t"/>
            <a:pathLst>
              <a:path extrusionOk="0" h="21600" w="21492">
                <a:moveTo>
                  <a:pt x="20270" y="12587"/>
                </a:moveTo>
                <a:lnTo>
                  <a:pt x="11292" y="12587"/>
                </a:lnTo>
                <a:lnTo>
                  <a:pt x="11292" y="20248"/>
                </a:lnTo>
                <a:lnTo>
                  <a:pt x="20270" y="20248"/>
                </a:lnTo>
                <a:cubicBezTo>
                  <a:pt x="20270" y="20248"/>
                  <a:pt x="20270" y="12587"/>
                  <a:pt x="20270" y="12587"/>
                </a:cubicBezTo>
                <a:close/>
                <a:moveTo>
                  <a:pt x="21492" y="11911"/>
                </a:moveTo>
                <a:lnTo>
                  <a:pt x="21492" y="20924"/>
                </a:lnTo>
                <a:cubicBezTo>
                  <a:pt x="21492" y="21298"/>
                  <a:pt x="21218" y="21600"/>
                  <a:pt x="20881" y="21600"/>
                </a:cubicBezTo>
                <a:lnTo>
                  <a:pt x="10681" y="21600"/>
                </a:lnTo>
                <a:cubicBezTo>
                  <a:pt x="10344" y="21600"/>
                  <a:pt x="10070" y="21298"/>
                  <a:pt x="10070" y="20924"/>
                </a:cubicBezTo>
                <a:lnTo>
                  <a:pt x="10070" y="11911"/>
                </a:lnTo>
                <a:cubicBezTo>
                  <a:pt x="10070" y="11538"/>
                  <a:pt x="10344" y="11235"/>
                  <a:pt x="10681" y="11235"/>
                </a:cubicBezTo>
                <a:lnTo>
                  <a:pt x="20881" y="11235"/>
                </a:lnTo>
                <a:cubicBezTo>
                  <a:pt x="21218" y="11235"/>
                  <a:pt x="21492" y="11538"/>
                  <a:pt x="21492" y="11911"/>
                </a:cubicBezTo>
                <a:cubicBezTo>
                  <a:pt x="21492" y="11911"/>
                  <a:pt x="21492" y="11911"/>
                  <a:pt x="21492" y="11911"/>
                </a:cubicBezTo>
                <a:close/>
                <a:moveTo>
                  <a:pt x="12342" y="3106"/>
                </a:moveTo>
                <a:cubicBezTo>
                  <a:pt x="12342" y="3187"/>
                  <a:pt x="12336" y="3272"/>
                  <a:pt x="12325" y="3358"/>
                </a:cubicBezTo>
                <a:cubicBezTo>
                  <a:pt x="12301" y="3551"/>
                  <a:pt x="12352" y="3747"/>
                  <a:pt x="12468" y="3895"/>
                </a:cubicBezTo>
                <a:cubicBezTo>
                  <a:pt x="12583" y="4042"/>
                  <a:pt x="12750" y="4128"/>
                  <a:pt x="12927" y="4129"/>
                </a:cubicBezTo>
                <a:cubicBezTo>
                  <a:pt x="15511" y="4143"/>
                  <a:pt x="17687" y="6196"/>
                  <a:pt x="18102" y="9011"/>
                </a:cubicBezTo>
                <a:cubicBezTo>
                  <a:pt x="18156" y="9379"/>
                  <a:pt x="18470" y="9629"/>
                  <a:pt x="18803" y="9569"/>
                </a:cubicBezTo>
                <a:cubicBezTo>
                  <a:pt x="19136" y="9509"/>
                  <a:pt x="19362" y="9162"/>
                  <a:pt x="19308" y="8793"/>
                </a:cubicBezTo>
                <a:cubicBezTo>
                  <a:pt x="19064" y="7137"/>
                  <a:pt x="18293" y="5618"/>
                  <a:pt x="17138" y="4516"/>
                </a:cubicBezTo>
                <a:cubicBezTo>
                  <a:pt x="16127" y="3553"/>
                  <a:pt x="14872" y="2960"/>
                  <a:pt x="13551" y="2813"/>
                </a:cubicBezTo>
                <a:cubicBezTo>
                  <a:pt x="13418" y="1237"/>
                  <a:pt x="12215" y="0"/>
                  <a:pt x="10756" y="0"/>
                </a:cubicBezTo>
                <a:cubicBezTo>
                  <a:pt x="9985" y="0"/>
                  <a:pt x="9265" y="343"/>
                  <a:pt x="8742" y="939"/>
                </a:cubicBezTo>
                <a:cubicBezTo>
                  <a:pt x="8156" y="649"/>
                  <a:pt x="7517" y="498"/>
                  <a:pt x="6869" y="498"/>
                </a:cubicBezTo>
                <a:cubicBezTo>
                  <a:pt x="4342" y="498"/>
                  <a:pt x="2287" y="2771"/>
                  <a:pt x="2287" y="5565"/>
                </a:cubicBezTo>
                <a:cubicBezTo>
                  <a:pt x="2287" y="5984"/>
                  <a:pt x="2332" y="6395"/>
                  <a:pt x="2423" y="6795"/>
                </a:cubicBezTo>
                <a:cubicBezTo>
                  <a:pt x="1613" y="7247"/>
                  <a:pt x="968" y="7951"/>
                  <a:pt x="538" y="8858"/>
                </a:cubicBezTo>
                <a:cubicBezTo>
                  <a:pt x="59" y="9868"/>
                  <a:pt x="-108" y="11056"/>
                  <a:pt x="69" y="12203"/>
                </a:cubicBezTo>
                <a:cubicBezTo>
                  <a:pt x="251" y="13384"/>
                  <a:pt x="792" y="14448"/>
                  <a:pt x="1593" y="15200"/>
                </a:cubicBezTo>
                <a:cubicBezTo>
                  <a:pt x="2491" y="16042"/>
                  <a:pt x="3696" y="16487"/>
                  <a:pt x="5078" y="16487"/>
                </a:cubicBezTo>
                <a:lnTo>
                  <a:pt x="8290" y="16487"/>
                </a:lnTo>
                <a:cubicBezTo>
                  <a:pt x="8628" y="16487"/>
                  <a:pt x="8901" y="16184"/>
                  <a:pt x="8901" y="15811"/>
                </a:cubicBezTo>
                <a:cubicBezTo>
                  <a:pt x="8901" y="15438"/>
                  <a:pt x="8628" y="15135"/>
                  <a:pt x="8290" y="15135"/>
                </a:cubicBezTo>
                <a:lnTo>
                  <a:pt x="5078" y="15135"/>
                </a:lnTo>
                <a:cubicBezTo>
                  <a:pt x="2632" y="15135"/>
                  <a:pt x="1509" y="13503"/>
                  <a:pt x="1274" y="11976"/>
                </a:cubicBezTo>
                <a:cubicBezTo>
                  <a:pt x="1040" y="10454"/>
                  <a:pt x="1598" y="8503"/>
                  <a:pt x="3376" y="7813"/>
                </a:cubicBezTo>
                <a:cubicBezTo>
                  <a:pt x="3533" y="7752"/>
                  <a:pt x="3660" y="7623"/>
                  <a:pt x="3729" y="7456"/>
                </a:cubicBezTo>
                <a:cubicBezTo>
                  <a:pt x="3798" y="7289"/>
                  <a:pt x="3803" y="7098"/>
                  <a:pt x="3742" y="6927"/>
                </a:cubicBezTo>
                <a:cubicBezTo>
                  <a:pt x="3587" y="6494"/>
                  <a:pt x="3509" y="6035"/>
                  <a:pt x="3509" y="5565"/>
                </a:cubicBezTo>
                <a:cubicBezTo>
                  <a:pt x="3509" y="3516"/>
                  <a:pt x="5016" y="1850"/>
                  <a:pt x="6869" y="1850"/>
                </a:cubicBezTo>
                <a:cubicBezTo>
                  <a:pt x="7477" y="1850"/>
                  <a:pt x="8072" y="2031"/>
                  <a:pt x="8591" y="2374"/>
                </a:cubicBezTo>
                <a:cubicBezTo>
                  <a:pt x="8874" y="2562"/>
                  <a:pt x="9241" y="2467"/>
                  <a:pt x="9419" y="2160"/>
                </a:cubicBezTo>
                <a:cubicBezTo>
                  <a:pt x="9713" y="1654"/>
                  <a:pt x="10212" y="1352"/>
                  <a:pt x="10756" y="1352"/>
                </a:cubicBezTo>
                <a:cubicBezTo>
                  <a:pt x="11630" y="1352"/>
                  <a:pt x="12342" y="2139"/>
                  <a:pt x="12342" y="3106"/>
                </a:cubicBezTo>
                <a:cubicBezTo>
                  <a:pt x="12342" y="3106"/>
                  <a:pt x="12342" y="3106"/>
                  <a:pt x="12342" y="3106"/>
                </a:cubicBezTo>
                <a:close/>
                <a:moveTo>
                  <a:pt x="12506" y="15422"/>
                </a:moveTo>
                <a:cubicBezTo>
                  <a:pt x="12313" y="15115"/>
                  <a:pt x="12381" y="14694"/>
                  <a:pt x="12658" y="14480"/>
                </a:cubicBezTo>
                <a:cubicBezTo>
                  <a:pt x="12935" y="14267"/>
                  <a:pt x="13316" y="14342"/>
                  <a:pt x="13509" y="14648"/>
                </a:cubicBezTo>
                <a:lnTo>
                  <a:pt x="14199" y="15742"/>
                </a:lnTo>
                <a:lnTo>
                  <a:pt x="17363" y="15742"/>
                </a:lnTo>
                <a:lnTo>
                  <a:pt x="18053" y="14648"/>
                </a:lnTo>
                <a:cubicBezTo>
                  <a:pt x="18246" y="14342"/>
                  <a:pt x="18627" y="14267"/>
                  <a:pt x="18904" y="14480"/>
                </a:cubicBezTo>
                <a:cubicBezTo>
                  <a:pt x="19181" y="14694"/>
                  <a:pt x="19249" y="15115"/>
                  <a:pt x="19055" y="15422"/>
                </a:cubicBezTo>
                <a:lnTo>
                  <a:pt x="18427" y="16417"/>
                </a:lnTo>
                <a:lnTo>
                  <a:pt x="19056" y="17414"/>
                </a:lnTo>
                <a:cubicBezTo>
                  <a:pt x="19249" y="17720"/>
                  <a:pt x="19181" y="18141"/>
                  <a:pt x="18904" y="18355"/>
                </a:cubicBezTo>
                <a:cubicBezTo>
                  <a:pt x="18797" y="18437"/>
                  <a:pt x="18675" y="18477"/>
                  <a:pt x="18555" y="18477"/>
                </a:cubicBezTo>
                <a:cubicBezTo>
                  <a:pt x="18362" y="18477"/>
                  <a:pt x="18172" y="18376"/>
                  <a:pt x="18053" y="18187"/>
                </a:cubicBezTo>
                <a:lnTo>
                  <a:pt x="17363" y="17094"/>
                </a:lnTo>
                <a:lnTo>
                  <a:pt x="14199" y="17094"/>
                </a:lnTo>
                <a:lnTo>
                  <a:pt x="13509" y="18187"/>
                </a:lnTo>
                <a:cubicBezTo>
                  <a:pt x="13316" y="18493"/>
                  <a:pt x="12935" y="18568"/>
                  <a:pt x="12658" y="18355"/>
                </a:cubicBezTo>
                <a:cubicBezTo>
                  <a:pt x="12381" y="18141"/>
                  <a:pt x="12314" y="17720"/>
                  <a:pt x="12506" y="17414"/>
                </a:cubicBezTo>
                <a:lnTo>
                  <a:pt x="13135" y="16417"/>
                </a:lnTo>
                <a:cubicBezTo>
                  <a:pt x="13135" y="16417"/>
                  <a:pt x="12506" y="15422"/>
                  <a:pt x="12506" y="1542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7"/>
          <p:cNvSpPr/>
          <p:nvPr/>
        </p:nvSpPr>
        <p:spPr>
          <a:xfrm>
            <a:off x="540326" y="1018310"/>
            <a:ext cx="360218" cy="360217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7"/>
          <p:cNvSpPr/>
          <p:nvPr/>
        </p:nvSpPr>
        <p:spPr>
          <a:xfrm>
            <a:off x="8167254" y="3775364"/>
            <a:ext cx="374072" cy="357352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7"/>
          <p:cNvSpPr/>
          <p:nvPr/>
        </p:nvSpPr>
        <p:spPr>
          <a:xfrm>
            <a:off x="1046018" y="530068"/>
            <a:ext cx="360219" cy="3521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7"/>
          <p:cNvSpPr/>
          <p:nvPr/>
        </p:nvSpPr>
        <p:spPr>
          <a:xfrm>
            <a:off x="7710055" y="4236029"/>
            <a:ext cx="363682" cy="374071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7"/>
          <p:cNvSpPr txBox="1"/>
          <p:nvPr/>
        </p:nvSpPr>
        <p:spPr>
          <a:xfrm>
            <a:off x="4015971" y="2600624"/>
            <a:ext cx="31065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Queries on the yelp data to help start a new restaurant.</a:t>
            </a:r>
            <a:endParaRPr sz="45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54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" name="Google Shape;708;p54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9" name="Google Shape;709;p54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0" name="Google Shape;710;p54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1" name="Google Shape;711;p54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" name="Google Shape;712;p54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3" name="Google Shape;713;p54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54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5" name="Google Shape;715;p54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6" name="Google Shape;716;p54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7" name="Google Shape;717;p54"/>
          <p:cNvSpPr txBox="1"/>
          <p:nvPr/>
        </p:nvSpPr>
        <p:spPr>
          <a:xfrm>
            <a:off x="2148775" y="1220900"/>
            <a:ext cx="63927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imagine you are a NFT buyer and want to purchase NFT, you want to do some analysis on Secret Skellies Society.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8" name="Google Shape;71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300" y="1352157"/>
            <a:ext cx="484800" cy="484775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54"/>
          <p:cNvSpPr txBox="1"/>
          <p:nvPr/>
        </p:nvSpPr>
        <p:spPr>
          <a:xfrm>
            <a:off x="4843975" y="1968200"/>
            <a:ext cx="44178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1. Top 10 token by price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2. Token resold times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3. Monthly sales count and volume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4. Daily sellers and buyers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5. Monthly average price of each NFT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54"/>
          <p:cNvSpPr txBox="1"/>
          <p:nvPr>
            <p:ph idx="4294967295" type="title"/>
          </p:nvPr>
        </p:nvSpPr>
        <p:spPr>
          <a:xfrm>
            <a:off x="1489475" y="47627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3.2 </a:t>
            </a: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NFT-Secret Skellies Society</a:t>
            </a:r>
            <a:endParaRPr b="1" sz="25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21" name="Google Shape;72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450" y="2047400"/>
            <a:ext cx="4360252" cy="249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55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7" name="Google Shape;727;p55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8" name="Google Shape;728;p55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9" name="Google Shape;729;p55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0" name="Google Shape;730;p55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55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2" name="Google Shape;732;p55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3" name="Google Shape;733;p55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4" name="Google Shape;734;p55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" name="Google Shape;735;p55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6" name="Google Shape;736;p55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3.2.1 </a:t>
            </a: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Top 10 token by price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37" name="Google Shape;73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2025" y="935300"/>
            <a:ext cx="5077120" cy="365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56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3" name="Google Shape;743;p56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4" name="Google Shape;744;p56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5" name="Google Shape;745;p56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6" name="Google Shape;746;p56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56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8" name="Google Shape;748;p56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9" name="Google Shape;749;p56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56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56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56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3.2.1 Top 10 token by price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53" name="Google Shape;75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325" y="1018300"/>
            <a:ext cx="5305249" cy="365640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56"/>
          <p:cNvSpPr txBox="1"/>
          <p:nvPr/>
        </p:nvSpPr>
        <p:spPr>
          <a:xfrm>
            <a:off x="520175" y="1539425"/>
            <a:ext cx="3341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</a:rPr>
              <a:t> 121 was sold for the highest price.</a:t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755" name="Google Shape;755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6664" y="2131363"/>
            <a:ext cx="1748418" cy="2413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57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1" name="Google Shape;761;p57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2" name="Google Shape;762;p57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3" name="Google Shape;763;p57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4" name="Google Shape;764;p57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5" name="Google Shape;765;p57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6" name="Google Shape;766;p57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7" name="Google Shape;767;p57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8" name="Google Shape;768;p57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9" name="Google Shape;769;p57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0" name="Google Shape;770;p57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3.2.2 T</a:t>
            </a: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oken resold times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71" name="Google Shape;77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5800" y="935300"/>
            <a:ext cx="5285664" cy="3766781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57"/>
          <p:cNvSpPr txBox="1"/>
          <p:nvPr/>
        </p:nvSpPr>
        <p:spPr>
          <a:xfrm>
            <a:off x="715550" y="2106875"/>
            <a:ext cx="2658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</a:rPr>
              <a:t>Most tokens are resold for 2 times, only two token are resold for 10 times.</a:t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58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8" name="Google Shape;778;p58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9" name="Google Shape;779;p58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0" name="Google Shape;780;p58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58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2" name="Google Shape;782;p58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3" name="Google Shape;783;p58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4" name="Google Shape;784;p58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5" name="Google Shape;785;p58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6" name="Google Shape;786;p58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7" name="Google Shape;787;p58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3.2.3 Monthly sales count and volume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88" name="Google Shape;78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9475" y="1018300"/>
            <a:ext cx="4991522" cy="373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59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4" name="Google Shape;794;p59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5" name="Google Shape;795;p59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6" name="Google Shape;796;p59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7" name="Google Shape;797;p59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8" name="Google Shape;798;p59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9" name="Google Shape;799;p59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0" name="Google Shape;800;p59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1" name="Google Shape;801;p59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2" name="Google Shape;802;p59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3" name="Google Shape;803;p59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3.2.3 Monthly sales count and volume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4" name="Google Shape;804;p59"/>
          <p:cNvSpPr txBox="1"/>
          <p:nvPr/>
        </p:nvSpPr>
        <p:spPr>
          <a:xfrm>
            <a:off x="1559150" y="1167425"/>
            <a:ext cx="6150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GB">
                <a:solidFill>
                  <a:srgbClr val="434343"/>
                </a:solidFill>
              </a:rPr>
              <a:t>In February of 2022, the sales count is relatively high. And it dropped in March.</a:t>
            </a:r>
            <a:endParaRPr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GB">
                <a:solidFill>
                  <a:srgbClr val="434343"/>
                </a:solidFill>
              </a:rPr>
              <a:t>Although the sales volume in the subsequent period has a small fluctuation, it tends to be flat.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805" name="Google Shape;80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175" y="2283158"/>
            <a:ext cx="4013025" cy="2195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806" name="Google Shape;806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4480" y="2214125"/>
            <a:ext cx="4341045" cy="234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60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2" name="Google Shape;812;p60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3" name="Google Shape;813;p60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4" name="Google Shape;814;p60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5" name="Google Shape;815;p60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6" name="Google Shape;816;p60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7" name="Google Shape;817;p60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8" name="Google Shape;818;p60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9" name="Google Shape;819;p60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0" name="Google Shape;820;p60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1" name="Google Shape;821;p60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3.2.4 Daily sellers and buyers 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22" name="Google Shape;82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5100" y="876950"/>
            <a:ext cx="5339610" cy="3875150"/>
          </a:xfrm>
          <a:prstGeom prst="rect">
            <a:avLst/>
          </a:prstGeom>
          <a:noFill/>
          <a:ln>
            <a:noFill/>
          </a:ln>
        </p:spPr>
      </p:pic>
      <p:sp>
        <p:nvSpPr>
          <p:cNvPr id="823" name="Google Shape;823;p60"/>
          <p:cNvSpPr txBox="1"/>
          <p:nvPr/>
        </p:nvSpPr>
        <p:spPr>
          <a:xfrm>
            <a:off x="345138" y="1628250"/>
            <a:ext cx="3000000" cy="18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The growth trend of new users is basically the same as that of sales.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We can basically infer that these new users have contributed to the sales of the current month.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61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9" name="Google Shape;829;p61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0" name="Google Shape;830;p61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1" name="Google Shape;831;p61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p61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3" name="Google Shape;833;p61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4" name="Google Shape;834;p61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5" name="Google Shape;835;p61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6" name="Google Shape;836;p61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7" name="Google Shape;837;p61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8" name="Google Shape;838;p61"/>
          <p:cNvSpPr txBox="1"/>
          <p:nvPr>
            <p:ph idx="4294967295" type="title"/>
          </p:nvPr>
        </p:nvSpPr>
        <p:spPr>
          <a:xfrm>
            <a:off x="1489475" y="476275"/>
            <a:ext cx="7650900" cy="542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-GB" sz="20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3.2.5 Monthly average price of each NFT</a:t>
            </a:r>
            <a:endParaRPr b="1" sz="2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9" name="Google Shape;839;p61"/>
          <p:cNvSpPr txBox="1"/>
          <p:nvPr/>
        </p:nvSpPr>
        <p:spPr>
          <a:xfrm>
            <a:off x="345138" y="1628250"/>
            <a:ext cx="30000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Average price reached a peak in May</a:t>
            </a:r>
            <a:r>
              <a:rPr lang="en-GB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40" name="Google Shape;84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6575" y="972075"/>
            <a:ext cx="5044262" cy="374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62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6" name="Google Shape;846;p62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7" name="Google Shape;847;p62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8" name="Google Shape;848;p62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9" name="Google Shape;849;p62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0" name="Google Shape;850;p62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1" name="Google Shape;851;p62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2" name="Google Shape;852;p62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3" name="Google Shape;853;p62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4" name="Google Shape;854;p62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5" name="Google Shape;855;p62"/>
          <p:cNvSpPr txBox="1"/>
          <p:nvPr>
            <p:ph idx="4294967295" type="title"/>
          </p:nvPr>
        </p:nvSpPr>
        <p:spPr>
          <a:xfrm>
            <a:off x="1489475" y="476275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5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Key skills</a:t>
            </a:r>
            <a:endParaRPr/>
          </a:p>
        </p:txBody>
      </p:sp>
      <p:sp>
        <p:nvSpPr>
          <p:cNvPr id="856" name="Google Shape;856;p62"/>
          <p:cNvSpPr txBox="1"/>
          <p:nvPr>
            <p:ph idx="4294967295" type="body"/>
          </p:nvPr>
        </p:nvSpPr>
        <p:spPr>
          <a:xfrm>
            <a:off x="1489475" y="1293004"/>
            <a:ext cx="6864300" cy="1218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764"/>
              <a:t>· Using Knime to create clear workflows</a:t>
            </a:r>
            <a:endParaRPr sz="1764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64"/>
              <a:t>· Questioning to help solve a business problem</a:t>
            </a:r>
            <a:endParaRPr sz="1764"/>
          </a:p>
        </p:txBody>
      </p:sp>
      <p:pic>
        <p:nvPicPr>
          <p:cNvPr id="857" name="Google Shape;85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778" y="2571749"/>
            <a:ext cx="3522423" cy="184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4"/>
          </a:schemeClr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" name="Google Shape;224;p28"/>
          <p:cNvCxnSpPr/>
          <p:nvPr/>
        </p:nvCxnSpPr>
        <p:spPr>
          <a:xfrm>
            <a:off x="5767997" y="3130400"/>
            <a:ext cx="1612500" cy="3000"/>
          </a:xfrm>
          <a:prstGeom prst="straightConnector1">
            <a:avLst/>
          </a:prstGeom>
          <a:noFill/>
          <a:ln cap="flat" cmpd="sng" w="9525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5" name="Google Shape;225;p28"/>
          <p:cNvCxnSpPr/>
          <p:nvPr/>
        </p:nvCxnSpPr>
        <p:spPr>
          <a:xfrm>
            <a:off x="3748575" y="3138281"/>
            <a:ext cx="1612500" cy="3000"/>
          </a:xfrm>
          <a:prstGeom prst="straightConnector1">
            <a:avLst/>
          </a:prstGeom>
          <a:noFill/>
          <a:ln cap="flat" cmpd="sng" w="9525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6" name="Google Shape;226;p28"/>
          <p:cNvCxnSpPr>
            <a:endCxn id="227" idx="2"/>
          </p:cNvCxnSpPr>
          <p:nvPr/>
        </p:nvCxnSpPr>
        <p:spPr>
          <a:xfrm>
            <a:off x="1622707" y="3153453"/>
            <a:ext cx="1637100" cy="0"/>
          </a:xfrm>
          <a:prstGeom prst="straightConnector1">
            <a:avLst/>
          </a:prstGeom>
          <a:noFill/>
          <a:ln cap="flat" cmpd="sng" w="9525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8" name="Google Shape;228;p28"/>
          <p:cNvSpPr/>
          <p:nvPr/>
        </p:nvSpPr>
        <p:spPr>
          <a:xfrm>
            <a:off x="117764" y="124691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8"/>
          <p:cNvSpPr/>
          <p:nvPr/>
        </p:nvSpPr>
        <p:spPr>
          <a:xfrm>
            <a:off x="8167255" y="4204856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8"/>
          <p:cNvSpPr/>
          <p:nvPr/>
        </p:nvSpPr>
        <p:spPr>
          <a:xfrm>
            <a:off x="117764" y="1018310"/>
            <a:ext cx="197425" cy="3656408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8"/>
          <p:cNvSpPr/>
          <p:nvPr/>
        </p:nvSpPr>
        <p:spPr>
          <a:xfrm rot="5400000">
            <a:off x="3997038" y="872834"/>
            <a:ext cx="197425" cy="7955975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8"/>
          <p:cNvSpPr/>
          <p:nvPr/>
        </p:nvSpPr>
        <p:spPr>
          <a:xfrm>
            <a:off x="8802834" y="476308"/>
            <a:ext cx="197426" cy="365640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8"/>
          <p:cNvSpPr/>
          <p:nvPr/>
        </p:nvSpPr>
        <p:spPr>
          <a:xfrm rot="5400000">
            <a:off x="4918364" y="-3684709"/>
            <a:ext cx="197425" cy="794211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8"/>
          <p:cNvSpPr/>
          <p:nvPr/>
        </p:nvSpPr>
        <p:spPr>
          <a:xfrm>
            <a:off x="540326" y="1018310"/>
            <a:ext cx="360218" cy="360217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8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8"/>
          <p:cNvSpPr/>
          <p:nvPr/>
        </p:nvSpPr>
        <p:spPr>
          <a:xfrm>
            <a:off x="1046018" y="530068"/>
            <a:ext cx="360219" cy="3521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8"/>
          <p:cNvSpPr/>
          <p:nvPr/>
        </p:nvSpPr>
        <p:spPr>
          <a:xfrm>
            <a:off x="7710055" y="4236029"/>
            <a:ext cx="363682" cy="374071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8"/>
          <p:cNvSpPr txBox="1"/>
          <p:nvPr/>
        </p:nvSpPr>
        <p:spPr>
          <a:xfrm>
            <a:off x="4042706" y="639742"/>
            <a:ext cx="1061829" cy="346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3F3F3F"/>
                </a:solidFill>
              </a:rPr>
              <a:t>Project 1</a:t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"/>
          <p:cNvSpPr/>
          <p:nvPr/>
        </p:nvSpPr>
        <p:spPr>
          <a:xfrm>
            <a:off x="3816927" y="785128"/>
            <a:ext cx="211170" cy="55477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8"/>
          <p:cNvSpPr/>
          <p:nvPr/>
        </p:nvSpPr>
        <p:spPr>
          <a:xfrm>
            <a:off x="3498972" y="785127"/>
            <a:ext cx="211170" cy="55477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8"/>
          <p:cNvSpPr/>
          <p:nvPr/>
        </p:nvSpPr>
        <p:spPr>
          <a:xfrm>
            <a:off x="5431848" y="787502"/>
            <a:ext cx="211170" cy="55477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8"/>
          <p:cNvSpPr/>
          <p:nvPr/>
        </p:nvSpPr>
        <p:spPr>
          <a:xfrm>
            <a:off x="5113893" y="787501"/>
            <a:ext cx="211170" cy="55478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8"/>
          <p:cNvSpPr/>
          <p:nvPr/>
        </p:nvSpPr>
        <p:spPr>
          <a:xfrm>
            <a:off x="1192047" y="2864655"/>
            <a:ext cx="547200" cy="547200"/>
          </a:xfrm>
          <a:prstGeom prst="donut">
            <a:avLst>
              <a:gd fmla="val 25000" name="adj"/>
            </a:avLst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8"/>
          <p:cNvSpPr/>
          <p:nvPr/>
        </p:nvSpPr>
        <p:spPr>
          <a:xfrm>
            <a:off x="3259807" y="2879853"/>
            <a:ext cx="547200" cy="547200"/>
          </a:xfrm>
          <a:prstGeom prst="donut">
            <a:avLst>
              <a:gd fmla="val 25000" name="adj"/>
            </a:avLst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8"/>
          <p:cNvSpPr/>
          <p:nvPr/>
        </p:nvSpPr>
        <p:spPr>
          <a:xfrm>
            <a:off x="5349069" y="2873731"/>
            <a:ext cx="547200" cy="547200"/>
          </a:xfrm>
          <a:prstGeom prst="donut">
            <a:avLst>
              <a:gd fmla="val 25000" name="adj"/>
            </a:avLst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8"/>
          <p:cNvSpPr/>
          <p:nvPr/>
        </p:nvSpPr>
        <p:spPr>
          <a:xfrm>
            <a:off x="7378763" y="2864654"/>
            <a:ext cx="547200" cy="547200"/>
          </a:xfrm>
          <a:prstGeom prst="donut">
            <a:avLst>
              <a:gd fmla="val 25000" name="adj"/>
            </a:avLst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8"/>
          <p:cNvSpPr/>
          <p:nvPr/>
        </p:nvSpPr>
        <p:spPr>
          <a:xfrm>
            <a:off x="743073" y="3015712"/>
            <a:ext cx="14031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8"/>
          <p:cNvSpPr/>
          <p:nvPr/>
        </p:nvSpPr>
        <p:spPr>
          <a:xfrm>
            <a:off x="7479240" y="2312186"/>
            <a:ext cx="326862" cy="388475"/>
          </a:xfrm>
          <a:custGeom>
            <a:rect b="b" l="l" r="r" t="t"/>
            <a:pathLst>
              <a:path extrusionOk="0" h="21561" w="21600">
                <a:moveTo>
                  <a:pt x="5401" y="5234"/>
                </a:moveTo>
                <a:lnTo>
                  <a:pt x="7204" y="5234"/>
                </a:lnTo>
                <a:lnTo>
                  <a:pt x="7647" y="9080"/>
                </a:lnTo>
                <a:cubicBezTo>
                  <a:pt x="7672" y="9303"/>
                  <a:pt x="7912" y="9464"/>
                  <a:pt x="8177" y="9445"/>
                </a:cubicBezTo>
                <a:cubicBezTo>
                  <a:pt x="8444" y="9423"/>
                  <a:pt x="8638" y="9226"/>
                  <a:pt x="8613" y="9003"/>
                </a:cubicBezTo>
                <a:lnTo>
                  <a:pt x="8128" y="4790"/>
                </a:lnTo>
                <a:cubicBezTo>
                  <a:pt x="8104" y="4582"/>
                  <a:pt x="7895" y="4424"/>
                  <a:pt x="7645" y="4424"/>
                </a:cubicBezTo>
                <a:lnTo>
                  <a:pt x="6586" y="4424"/>
                </a:lnTo>
                <a:lnTo>
                  <a:pt x="10799" y="971"/>
                </a:lnTo>
                <a:lnTo>
                  <a:pt x="15012" y="4423"/>
                </a:lnTo>
                <a:lnTo>
                  <a:pt x="13955" y="4423"/>
                </a:lnTo>
                <a:cubicBezTo>
                  <a:pt x="13704" y="4423"/>
                  <a:pt x="13496" y="4582"/>
                  <a:pt x="13472" y="4790"/>
                </a:cubicBezTo>
                <a:lnTo>
                  <a:pt x="12986" y="9003"/>
                </a:lnTo>
                <a:cubicBezTo>
                  <a:pt x="12960" y="9225"/>
                  <a:pt x="13157" y="9423"/>
                  <a:pt x="13423" y="9443"/>
                </a:cubicBezTo>
                <a:cubicBezTo>
                  <a:pt x="13438" y="9446"/>
                  <a:pt x="13454" y="9446"/>
                  <a:pt x="13470" y="9446"/>
                </a:cubicBezTo>
                <a:cubicBezTo>
                  <a:pt x="13717" y="9446"/>
                  <a:pt x="13927" y="9289"/>
                  <a:pt x="13952" y="9080"/>
                </a:cubicBezTo>
                <a:lnTo>
                  <a:pt x="14396" y="5234"/>
                </a:lnTo>
                <a:lnTo>
                  <a:pt x="16199" y="5234"/>
                </a:lnTo>
                <a:cubicBezTo>
                  <a:pt x="16397" y="5234"/>
                  <a:pt x="16573" y="5134"/>
                  <a:pt x="16649" y="4981"/>
                </a:cubicBezTo>
                <a:cubicBezTo>
                  <a:pt x="16724" y="4830"/>
                  <a:pt x="16681" y="4655"/>
                  <a:pt x="16541" y="4540"/>
                </a:cubicBezTo>
                <a:lnTo>
                  <a:pt x="11139" y="116"/>
                </a:lnTo>
                <a:cubicBezTo>
                  <a:pt x="10951" y="-39"/>
                  <a:pt x="10648" y="-39"/>
                  <a:pt x="10458" y="116"/>
                </a:cubicBezTo>
                <a:lnTo>
                  <a:pt x="5060" y="4540"/>
                </a:lnTo>
                <a:cubicBezTo>
                  <a:pt x="4919" y="4655"/>
                  <a:pt x="4876" y="4830"/>
                  <a:pt x="4951" y="4981"/>
                </a:cubicBezTo>
                <a:cubicBezTo>
                  <a:pt x="5025" y="5134"/>
                  <a:pt x="5204" y="5234"/>
                  <a:pt x="5401" y="5234"/>
                </a:cubicBezTo>
                <a:cubicBezTo>
                  <a:pt x="5401" y="5234"/>
                  <a:pt x="5401" y="5234"/>
                  <a:pt x="5401" y="5234"/>
                </a:cubicBezTo>
                <a:close/>
                <a:moveTo>
                  <a:pt x="7645" y="16897"/>
                </a:moveTo>
                <a:lnTo>
                  <a:pt x="13955" y="16897"/>
                </a:lnTo>
                <a:cubicBezTo>
                  <a:pt x="14491" y="16897"/>
                  <a:pt x="14925" y="16535"/>
                  <a:pt x="14925" y="16088"/>
                </a:cubicBezTo>
                <a:cubicBezTo>
                  <a:pt x="14925" y="15641"/>
                  <a:pt x="14491" y="15279"/>
                  <a:pt x="13955" y="15279"/>
                </a:cubicBezTo>
                <a:lnTo>
                  <a:pt x="7645" y="15279"/>
                </a:lnTo>
                <a:cubicBezTo>
                  <a:pt x="7110" y="15279"/>
                  <a:pt x="6674" y="15642"/>
                  <a:pt x="6674" y="16088"/>
                </a:cubicBezTo>
                <a:cubicBezTo>
                  <a:pt x="6674" y="16535"/>
                  <a:pt x="7110" y="16897"/>
                  <a:pt x="7645" y="16897"/>
                </a:cubicBezTo>
                <a:cubicBezTo>
                  <a:pt x="7645" y="16897"/>
                  <a:pt x="7645" y="16897"/>
                  <a:pt x="7645" y="16897"/>
                </a:cubicBezTo>
                <a:close/>
                <a:moveTo>
                  <a:pt x="19657" y="19943"/>
                </a:moveTo>
                <a:lnTo>
                  <a:pt x="1942" y="19943"/>
                </a:lnTo>
                <a:lnTo>
                  <a:pt x="1942" y="12233"/>
                </a:lnTo>
                <a:lnTo>
                  <a:pt x="19657" y="12233"/>
                </a:lnTo>
                <a:cubicBezTo>
                  <a:pt x="19657" y="12233"/>
                  <a:pt x="19657" y="19943"/>
                  <a:pt x="19657" y="19943"/>
                </a:cubicBezTo>
                <a:close/>
                <a:moveTo>
                  <a:pt x="21593" y="11373"/>
                </a:moveTo>
                <a:cubicBezTo>
                  <a:pt x="21591" y="11351"/>
                  <a:pt x="21588" y="11329"/>
                  <a:pt x="21586" y="11309"/>
                </a:cubicBezTo>
                <a:cubicBezTo>
                  <a:pt x="21578" y="11265"/>
                  <a:pt x="21565" y="11222"/>
                  <a:pt x="21551" y="11182"/>
                </a:cubicBezTo>
                <a:cubicBezTo>
                  <a:pt x="21547" y="11171"/>
                  <a:pt x="21547" y="11159"/>
                  <a:pt x="21541" y="11148"/>
                </a:cubicBezTo>
                <a:lnTo>
                  <a:pt x="19599" y="6671"/>
                </a:lnTo>
                <a:cubicBezTo>
                  <a:pt x="19459" y="6349"/>
                  <a:pt x="19096" y="6137"/>
                  <a:pt x="18687" y="6137"/>
                </a:cubicBezTo>
                <a:lnTo>
                  <a:pt x="16624" y="6137"/>
                </a:lnTo>
                <a:cubicBezTo>
                  <a:pt x="16088" y="6137"/>
                  <a:pt x="15653" y="6497"/>
                  <a:pt x="15653" y="6944"/>
                </a:cubicBezTo>
                <a:cubicBezTo>
                  <a:pt x="15653" y="7391"/>
                  <a:pt x="16088" y="7754"/>
                  <a:pt x="16624" y="7754"/>
                </a:cubicBezTo>
                <a:lnTo>
                  <a:pt x="18005" y="7754"/>
                </a:lnTo>
                <a:lnTo>
                  <a:pt x="19246" y="10616"/>
                </a:lnTo>
                <a:lnTo>
                  <a:pt x="2354" y="10616"/>
                </a:lnTo>
                <a:lnTo>
                  <a:pt x="3595" y="7754"/>
                </a:lnTo>
                <a:lnTo>
                  <a:pt x="4976" y="7754"/>
                </a:lnTo>
                <a:cubicBezTo>
                  <a:pt x="5512" y="7754"/>
                  <a:pt x="5947" y="7391"/>
                  <a:pt x="5947" y="6944"/>
                </a:cubicBezTo>
                <a:cubicBezTo>
                  <a:pt x="5947" y="6497"/>
                  <a:pt x="5512" y="6137"/>
                  <a:pt x="4976" y="6137"/>
                </a:cubicBezTo>
                <a:lnTo>
                  <a:pt x="2913" y="6137"/>
                </a:lnTo>
                <a:cubicBezTo>
                  <a:pt x="2504" y="6137"/>
                  <a:pt x="2139" y="6349"/>
                  <a:pt x="2000" y="6671"/>
                </a:cubicBezTo>
                <a:lnTo>
                  <a:pt x="59" y="11148"/>
                </a:lnTo>
                <a:cubicBezTo>
                  <a:pt x="53" y="11159"/>
                  <a:pt x="53" y="11170"/>
                  <a:pt x="50" y="11180"/>
                </a:cubicBezTo>
                <a:cubicBezTo>
                  <a:pt x="33" y="11221"/>
                  <a:pt x="22" y="11265"/>
                  <a:pt x="15" y="11309"/>
                </a:cubicBezTo>
                <a:cubicBezTo>
                  <a:pt x="10" y="11329"/>
                  <a:pt x="8" y="11351"/>
                  <a:pt x="8" y="11371"/>
                </a:cubicBezTo>
                <a:cubicBezTo>
                  <a:pt x="4" y="11388"/>
                  <a:pt x="0" y="11405"/>
                  <a:pt x="0" y="11422"/>
                </a:cubicBezTo>
                <a:lnTo>
                  <a:pt x="0" y="20753"/>
                </a:lnTo>
                <a:cubicBezTo>
                  <a:pt x="0" y="21201"/>
                  <a:pt x="434" y="21561"/>
                  <a:pt x="970" y="21561"/>
                </a:cubicBezTo>
                <a:lnTo>
                  <a:pt x="20628" y="21561"/>
                </a:lnTo>
                <a:cubicBezTo>
                  <a:pt x="21164" y="21561"/>
                  <a:pt x="21600" y="21201"/>
                  <a:pt x="21600" y="20753"/>
                </a:cubicBezTo>
                <a:lnTo>
                  <a:pt x="21600" y="11422"/>
                </a:lnTo>
                <a:cubicBezTo>
                  <a:pt x="21598" y="11405"/>
                  <a:pt x="21594" y="11390"/>
                  <a:pt x="21593" y="11373"/>
                </a:cubicBezTo>
                <a:cubicBezTo>
                  <a:pt x="21593" y="11373"/>
                  <a:pt x="21593" y="11373"/>
                  <a:pt x="21593" y="11373"/>
                </a:cubicBezTo>
                <a:close/>
              </a:path>
            </a:pathLst>
          </a:custGeom>
          <a:solidFill>
            <a:srgbClr val="FFDC97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8"/>
          <p:cNvSpPr/>
          <p:nvPr/>
        </p:nvSpPr>
        <p:spPr>
          <a:xfrm>
            <a:off x="5464532" y="2311709"/>
            <a:ext cx="370818" cy="388476"/>
          </a:xfrm>
          <a:custGeom>
            <a:rect b="b" l="l" r="r" t="t"/>
            <a:pathLst>
              <a:path extrusionOk="0" h="21600" w="21600">
                <a:moveTo>
                  <a:pt x="17544" y="0"/>
                </a:moveTo>
                <a:cubicBezTo>
                  <a:pt x="17310" y="0"/>
                  <a:pt x="17097" y="116"/>
                  <a:pt x="16957" y="298"/>
                </a:cubicBezTo>
                <a:cubicBezTo>
                  <a:pt x="16381" y="1054"/>
                  <a:pt x="13507" y="4919"/>
                  <a:pt x="13507" y="6797"/>
                </a:cubicBezTo>
                <a:cubicBezTo>
                  <a:pt x="13507" y="8926"/>
                  <a:pt x="15313" y="10651"/>
                  <a:pt x="17544" y="10651"/>
                </a:cubicBezTo>
                <a:cubicBezTo>
                  <a:pt x="19774" y="10651"/>
                  <a:pt x="21600" y="8926"/>
                  <a:pt x="21600" y="6797"/>
                </a:cubicBezTo>
                <a:cubicBezTo>
                  <a:pt x="21600" y="4919"/>
                  <a:pt x="18726" y="1054"/>
                  <a:pt x="18150" y="298"/>
                </a:cubicBezTo>
                <a:cubicBezTo>
                  <a:pt x="18012" y="116"/>
                  <a:pt x="17779" y="0"/>
                  <a:pt x="17544" y="0"/>
                </a:cubicBezTo>
                <a:close/>
                <a:moveTo>
                  <a:pt x="7763" y="561"/>
                </a:moveTo>
                <a:cubicBezTo>
                  <a:pt x="7528" y="561"/>
                  <a:pt x="7294" y="659"/>
                  <a:pt x="7157" y="841"/>
                </a:cubicBezTo>
                <a:cubicBezTo>
                  <a:pt x="6864" y="1227"/>
                  <a:pt x="0" y="10303"/>
                  <a:pt x="0" y="14190"/>
                </a:cubicBezTo>
                <a:cubicBezTo>
                  <a:pt x="0" y="18273"/>
                  <a:pt x="3484" y="21600"/>
                  <a:pt x="7763" y="21600"/>
                </a:cubicBezTo>
                <a:cubicBezTo>
                  <a:pt x="12041" y="21600"/>
                  <a:pt x="15526" y="18273"/>
                  <a:pt x="15526" y="14190"/>
                </a:cubicBezTo>
                <a:cubicBezTo>
                  <a:pt x="15526" y="10303"/>
                  <a:pt x="8643" y="1227"/>
                  <a:pt x="8350" y="841"/>
                </a:cubicBezTo>
                <a:cubicBezTo>
                  <a:pt x="8212" y="659"/>
                  <a:pt x="7998" y="561"/>
                  <a:pt x="7763" y="561"/>
                </a:cubicBezTo>
                <a:close/>
                <a:moveTo>
                  <a:pt x="17544" y="1927"/>
                </a:moveTo>
                <a:cubicBezTo>
                  <a:pt x="18718" y="3579"/>
                  <a:pt x="20132" y="5860"/>
                  <a:pt x="20132" y="6797"/>
                </a:cubicBezTo>
                <a:cubicBezTo>
                  <a:pt x="20132" y="8153"/>
                  <a:pt x="18965" y="9250"/>
                  <a:pt x="17544" y="9250"/>
                </a:cubicBezTo>
                <a:cubicBezTo>
                  <a:pt x="16124" y="9250"/>
                  <a:pt x="14975" y="8153"/>
                  <a:pt x="14975" y="6797"/>
                </a:cubicBezTo>
                <a:cubicBezTo>
                  <a:pt x="14975" y="5860"/>
                  <a:pt x="16369" y="3579"/>
                  <a:pt x="17544" y="1927"/>
                </a:cubicBezTo>
                <a:close/>
                <a:moveTo>
                  <a:pt x="7763" y="2470"/>
                </a:moveTo>
                <a:cubicBezTo>
                  <a:pt x="9947" y="5458"/>
                  <a:pt x="14057" y="11599"/>
                  <a:pt x="14057" y="14190"/>
                </a:cubicBezTo>
                <a:cubicBezTo>
                  <a:pt x="14057" y="17499"/>
                  <a:pt x="11230" y="20199"/>
                  <a:pt x="7763" y="20199"/>
                </a:cubicBezTo>
                <a:cubicBezTo>
                  <a:pt x="4295" y="20199"/>
                  <a:pt x="1468" y="17499"/>
                  <a:pt x="1468" y="14190"/>
                </a:cubicBezTo>
                <a:cubicBezTo>
                  <a:pt x="1468" y="11599"/>
                  <a:pt x="5577" y="5458"/>
                  <a:pt x="7763" y="2470"/>
                </a:cubicBezTo>
                <a:close/>
                <a:moveTo>
                  <a:pt x="3083" y="13454"/>
                </a:moveTo>
                <a:cubicBezTo>
                  <a:pt x="2678" y="13454"/>
                  <a:pt x="2349" y="13767"/>
                  <a:pt x="2349" y="14155"/>
                </a:cubicBezTo>
                <a:cubicBezTo>
                  <a:pt x="2349" y="16838"/>
                  <a:pt x="4639" y="19025"/>
                  <a:pt x="7451" y="19025"/>
                </a:cubicBezTo>
                <a:cubicBezTo>
                  <a:pt x="7855" y="19025"/>
                  <a:pt x="8185" y="18711"/>
                  <a:pt x="8185" y="18324"/>
                </a:cubicBezTo>
                <a:cubicBezTo>
                  <a:pt x="8185" y="17937"/>
                  <a:pt x="7855" y="17623"/>
                  <a:pt x="7451" y="17623"/>
                </a:cubicBezTo>
                <a:cubicBezTo>
                  <a:pt x="5448" y="17623"/>
                  <a:pt x="3817" y="16064"/>
                  <a:pt x="3817" y="14155"/>
                </a:cubicBezTo>
                <a:cubicBezTo>
                  <a:pt x="3817" y="13767"/>
                  <a:pt x="3488" y="13454"/>
                  <a:pt x="3083" y="13454"/>
                </a:cubicBezTo>
                <a:close/>
              </a:path>
            </a:pathLst>
          </a:custGeom>
          <a:solidFill>
            <a:srgbClr val="9DCBDB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8"/>
          <p:cNvSpPr/>
          <p:nvPr/>
        </p:nvSpPr>
        <p:spPr>
          <a:xfrm>
            <a:off x="1207135" y="2312186"/>
            <a:ext cx="431667" cy="392310"/>
          </a:xfrm>
          <a:custGeom>
            <a:rect b="b" l="l" r="r" t="t"/>
            <a:pathLst>
              <a:path extrusionOk="0" h="21600" w="21492">
                <a:moveTo>
                  <a:pt x="20270" y="12587"/>
                </a:moveTo>
                <a:lnTo>
                  <a:pt x="11292" y="12587"/>
                </a:lnTo>
                <a:lnTo>
                  <a:pt x="11292" y="20248"/>
                </a:lnTo>
                <a:lnTo>
                  <a:pt x="20270" y="20248"/>
                </a:lnTo>
                <a:cubicBezTo>
                  <a:pt x="20270" y="20248"/>
                  <a:pt x="20270" y="12587"/>
                  <a:pt x="20270" y="12587"/>
                </a:cubicBezTo>
                <a:close/>
                <a:moveTo>
                  <a:pt x="21492" y="11911"/>
                </a:moveTo>
                <a:lnTo>
                  <a:pt x="21492" y="20924"/>
                </a:lnTo>
                <a:cubicBezTo>
                  <a:pt x="21492" y="21298"/>
                  <a:pt x="21218" y="21600"/>
                  <a:pt x="20881" y="21600"/>
                </a:cubicBezTo>
                <a:lnTo>
                  <a:pt x="10681" y="21600"/>
                </a:lnTo>
                <a:cubicBezTo>
                  <a:pt x="10344" y="21600"/>
                  <a:pt x="10070" y="21298"/>
                  <a:pt x="10070" y="20924"/>
                </a:cubicBezTo>
                <a:lnTo>
                  <a:pt x="10070" y="11911"/>
                </a:lnTo>
                <a:cubicBezTo>
                  <a:pt x="10070" y="11538"/>
                  <a:pt x="10344" y="11235"/>
                  <a:pt x="10681" y="11235"/>
                </a:cubicBezTo>
                <a:lnTo>
                  <a:pt x="20881" y="11235"/>
                </a:lnTo>
                <a:cubicBezTo>
                  <a:pt x="21218" y="11235"/>
                  <a:pt x="21492" y="11538"/>
                  <a:pt x="21492" y="11911"/>
                </a:cubicBezTo>
                <a:cubicBezTo>
                  <a:pt x="21492" y="11911"/>
                  <a:pt x="21492" y="11911"/>
                  <a:pt x="21492" y="11911"/>
                </a:cubicBezTo>
                <a:close/>
                <a:moveTo>
                  <a:pt x="12342" y="3106"/>
                </a:moveTo>
                <a:cubicBezTo>
                  <a:pt x="12342" y="3187"/>
                  <a:pt x="12336" y="3272"/>
                  <a:pt x="12325" y="3358"/>
                </a:cubicBezTo>
                <a:cubicBezTo>
                  <a:pt x="12301" y="3551"/>
                  <a:pt x="12352" y="3747"/>
                  <a:pt x="12468" y="3895"/>
                </a:cubicBezTo>
                <a:cubicBezTo>
                  <a:pt x="12583" y="4042"/>
                  <a:pt x="12750" y="4128"/>
                  <a:pt x="12927" y="4129"/>
                </a:cubicBezTo>
                <a:cubicBezTo>
                  <a:pt x="15511" y="4143"/>
                  <a:pt x="17687" y="6196"/>
                  <a:pt x="18102" y="9011"/>
                </a:cubicBezTo>
                <a:cubicBezTo>
                  <a:pt x="18156" y="9379"/>
                  <a:pt x="18470" y="9629"/>
                  <a:pt x="18803" y="9569"/>
                </a:cubicBezTo>
                <a:cubicBezTo>
                  <a:pt x="19136" y="9509"/>
                  <a:pt x="19362" y="9162"/>
                  <a:pt x="19308" y="8793"/>
                </a:cubicBezTo>
                <a:cubicBezTo>
                  <a:pt x="19064" y="7137"/>
                  <a:pt x="18293" y="5618"/>
                  <a:pt x="17138" y="4516"/>
                </a:cubicBezTo>
                <a:cubicBezTo>
                  <a:pt x="16127" y="3553"/>
                  <a:pt x="14872" y="2960"/>
                  <a:pt x="13551" y="2813"/>
                </a:cubicBezTo>
                <a:cubicBezTo>
                  <a:pt x="13418" y="1237"/>
                  <a:pt x="12215" y="0"/>
                  <a:pt x="10756" y="0"/>
                </a:cubicBezTo>
                <a:cubicBezTo>
                  <a:pt x="9985" y="0"/>
                  <a:pt x="9265" y="343"/>
                  <a:pt x="8742" y="939"/>
                </a:cubicBezTo>
                <a:cubicBezTo>
                  <a:pt x="8156" y="649"/>
                  <a:pt x="7517" y="498"/>
                  <a:pt x="6869" y="498"/>
                </a:cubicBezTo>
                <a:cubicBezTo>
                  <a:pt x="4342" y="498"/>
                  <a:pt x="2287" y="2771"/>
                  <a:pt x="2287" y="5565"/>
                </a:cubicBezTo>
                <a:cubicBezTo>
                  <a:pt x="2287" y="5984"/>
                  <a:pt x="2332" y="6395"/>
                  <a:pt x="2423" y="6795"/>
                </a:cubicBezTo>
                <a:cubicBezTo>
                  <a:pt x="1613" y="7247"/>
                  <a:pt x="968" y="7951"/>
                  <a:pt x="538" y="8858"/>
                </a:cubicBezTo>
                <a:cubicBezTo>
                  <a:pt x="59" y="9868"/>
                  <a:pt x="-108" y="11056"/>
                  <a:pt x="69" y="12203"/>
                </a:cubicBezTo>
                <a:cubicBezTo>
                  <a:pt x="251" y="13384"/>
                  <a:pt x="792" y="14448"/>
                  <a:pt x="1593" y="15200"/>
                </a:cubicBezTo>
                <a:cubicBezTo>
                  <a:pt x="2491" y="16042"/>
                  <a:pt x="3696" y="16487"/>
                  <a:pt x="5078" y="16487"/>
                </a:cubicBezTo>
                <a:lnTo>
                  <a:pt x="8290" y="16487"/>
                </a:lnTo>
                <a:cubicBezTo>
                  <a:pt x="8628" y="16487"/>
                  <a:pt x="8901" y="16184"/>
                  <a:pt x="8901" y="15811"/>
                </a:cubicBezTo>
                <a:cubicBezTo>
                  <a:pt x="8901" y="15438"/>
                  <a:pt x="8628" y="15135"/>
                  <a:pt x="8290" y="15135"/>
                </a:cubicBezTo>
                <a:lnTo>
                  <a:pt x="5078" y="15135"/>
                </a:lnTo>
                <a:cubicBezTo>
                  <a:pt x="2632" y="15135"/>
                  <a:pt x="1509" y="13503"/>
                  <a:pt x="1274" y="11976"/>
                </a:cubicBezTo>
                <a:cubicBezTo>
                  <a:pt x="1040" y="10454"/>
                  <a:pt x="1598" y="8503"/>
                  <a:pt x="3376" y="7813"/>
                </a:cubicBezTo>
                <a:cubicBezTo>
                  <a:pt x="3533" y="7752"/>
                  <a:pt x="3660" y="7623"/>
                  <a:pt x="3729" y="7456"/>
                </a:cubicBezTo>
                <a:cubicBezTo>
                  <a:pt x="3798" y="7289"/>
                  <a:pt x="3803" y="7098"/>
                  <a:pt x="3742" y="6927"/>
                </a:cubicBezTo>
                <a:cubicBezTo>
                  <a:pt x="3587" y="6494"/>
                  <a:pt x="3509" y="6035"/>
                  <a:pt x="3509" y="5565"/>
                </a:cubicBezTo>
                <a:cubicBezTo>
                  <a:pt x="3509" y="3516"/>
                  <a:pt x="5016" y="1850"/>
                  <a:pt x="6869" y="1850"/>
                </a:cubicBezTo>
                <a:cubicBezTo>
                  <a:pt x="7477" y="1850"/>
                  <a:pt x="8072" y="2031"/>
                  <a:pt x="8591" y="2374"/>
                </a:cubicBezTo>
                <a:cubicBezTo>
                  <a:pt x="8874" y="2562"/>
                  <a:pt x="9241" y="2467"/>
                  <a:pt x="9419" y="2160"/>
                </a:cubicBezTo>
                <a:cubicBezTo>
                  <a:pt x="9713" y="1654"/>
                  <a:pt x="10212" y="1352"/>
                  <a:pt x="10756" y="1352"/>
                </a:cubicBezTo>
                <a:cubicBezTo>
                  <a:pt x="11630" y="1352"/>
                  <a:pt x="12342" y="2139"/>
                  <a:pt x="12342" y="3106"/>
                </a:cubicBezTo>
                <a:cubicBezTo>
                  <a:pt x="12342" y="3106"/>
                  <a:pt x="12342" y="3106"/>
                  <a:pt x="12342" y="3106"/>
                </a:cubicBezTo>
                <a:close/>
                <a:moveTo>
                  <a:pt x="12506" y="15422"/>
                </a:moveTo>
                <a:cubicBezTo>
                  <a:pt x="12313" y="15115"/>
                  <a:pt x="12381" y="14694"/>
                  <a:pt x="12658" y="14480"/>
                </a:cubicBezTo>
                <a:cubicBezTo>
                  <a:pt x="12935" y="14267"/>
                  <a:pt x="13316" y="14342"/>
                  <a:pt x="13509" y="14648"/>
                </a:cubicBezTo>
                <a:lnTo>
                  <a:pt x="14199" y="15742"/>
                </a:lnTo>
                <a:lnTo>
                  <a:pt x="17363" y="15742"/>
                </a:lnTo>
                <a:lnTo>
                  <a:pt x="18053" y="14648"/>
                </a:lnTo>
                <a:cubicBezTo>
                  <a:pt x="18246" y="14342"/>
                  <a:pt x="18627" y="14267"/>
                  <a:pt x="18904" y="14480"/>
                </a:cubicBezTo>
                <a:cubicBezTo>
                  <a:pt x="19181" y="14694"/>
                  <a:pt x="19249" y="15115"/>
                  <a:pt x="19055" y="15422"/>
                </a:cubicBezTo>
                <a:lnTo>
                  <a:pt x="18427" y="16417"/>
                </a:lnTo>
                <a:lnTo>
                  <a:pt x="19056" y="17414"/>
                </a:lnTo>
                <a:cubicBezTo>
                  <a:pt x="19249" y="17720"/>
                  <a:pt x="19181" y="18141"/>
                  <a:pt x="18904" y="18355"/>
                </a:cubicBezTo>
                <a:cubicBezTo>
                  <a:pt x="18797" y="18437"/>
                  <a:pt x="18675" y="18477"/>
                  <a:pt x="18555" y="18477"/>
                </a:cubicBezTo>
                <a:cubicBezTo>
                  <a:pt x="18362" y="18477"/>
                  <a:pt x="18172" y="18376"/>
                  <a:pt x="18053" y="18187"/>
                </a:cubicBezTo>
                <a:lnTo>
                  <a:pt x="17363" y="17094"/>
                </a:lnTo>
                <a:lnTo>
                  <a:pt x="14199" y="17094"/>
                </a:lnTo>
                <a:lnTo>
                  <a:pt x="13509" y="18187"/>
                </a:lnTo>
                <a:cubicBezTo>
                  <a:pt x="13316" y="18493"/>
                  <a:pt x="12935" y="18568"/>
                  <a:pt x="12658" y="18355"/>
                </a:cubicBezTo>
                <a:cubicBezTo>
                  <a:pt x="12381" y="18141"/>
                  <a:pt x="12314" y="17720"/>
                  <a:pt x="12506" y="17414"/>
                </a:cubicBezTo>
                <a:lnTo>
                  <a:pt x="13135" y="16417"/>
                </a:lnTo>
                <a:cubicBezTo>
                  <a:pt x="13135" y="16417"/>
                  <a:pt x="12506" y="15422"/>
                  <a:pt x="12506" y="15422"/>
                </a:cubicBezTo>
                <a:close/>
              </a:path>
            </a:pathLst>
          </a:custGeom>
          <a:solidFill>
            <a:srgbClr val="C57E90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8"/>
          <p:cNvSpPr/>
          <p:nvPr/>
        </p:nvSpPr>
        <p:spPr>
          <a:xfrm>
            <a:off x="3295228" y="2311044"/>
            <a:ext cx="482328" cy="404784"/>
          </a:xfrm>
          <a:custGeom>
            <a:rect b="b" l="l" r="r" t="t"/>
            <a:pathLst>
              <a:path extrusionOk="0" h="21600" w="21600">
                <a:moveTo>
                  <a:pt x="3637" y="0"/>
                </a:moveTo>
                <a:cubicBezTo>
                  <a:pt x="2849" y="0"/>
                  <a:pt x="2207" y="758"/>
                  <a:pt x="2207" y="1696"/>
                </a:cubicBezTo>
                <a:lnTo>
                  <a:pt x="2207" y="1869"/>
                </a:lnTo>
                <a:cubicBezTo>
                  <a:pt x="2209" y="2295"/>
                  <a:pt x="2498" y="2638"/>
                  <a:pt x="2853" y="2638"/>
                </a:cubicBezTo>
                <a:cubicBezTo>
                  <a:pt x="3211" y="2638"/>
                  <a:pt x="3499" y="2295"/>
                  <a:pt x="3499" y="1869"/>
                </a:cubicBezTo>
                <a:lnTo>
                  <a:pt x="3499" y="1696"/>
                </a:lnTo>
                <a:cubicBezTo>
                  <a:pt x="3499" y="1607"/>
                  <a:pt x="3563" y="1539"/>
                  <a:pt x="3637" y="1539"/>
                </a:cubicBezTo>
                <a:lnTo>
                  <a:pt x="4678" y="1539"/>
                </a:lnTo>
                <a:cubicBezTo>
                  <a:pt x="4753" y="1539"/>
                  <a:pt x="4817" y="1607"/>
                  <a:pt x="4817" y="1696"/>
                </a:cubicBezTo>
                <a:lnTo>
                  <a:pt x="4817" y="1869"/>
                </a:lnTo>
                <a:cubicBezTo>
                  <a:pt x="4817" y="2295"/>
                  <a:pt x="5107" y="2638"/>
                  <a:pt x="5463" y="2638"/>
                </a:cubicBezTo>
                <a:cubicBezTo>
                  <a:pt x="5818" y="2638"/>
                  <a:pt x="6108" y="2295"/>
                  <a:pt x="6108" y="1869"/>
                </a:cubicBezTo>
                <a:lnTo>
                  <a:pt x="6108" y="1696"/>
                </a:lnTo>
                <a:cubicBezTo>
                  <a:pt x="6108" y="758"/>
                  <a:pt x="5465" y="0"/>
                  <a:pt x="4678" y="0"/>
                </a:cubicBezTo>
                <a:lnTo>
                  <a:pt x="3637" y="0"/>
                </a:lnTo>
                <a:close/>
                <a:moveTo>
                  <a:pt x="2089" y="3156"/>
                </a:moveTo>
                <a:cubicBezTo>
                  <a:pt x="937" y="3156"/>
                  <a:pt x="0" y="4263"/>
                  <a:pt x="0" y="5638"/>
                </a:cubicBezTo>
                <a:lnTo>
                  <a:pt x="0" y="19111"/>
                </a:lnTo>
                <a:cubicBezTo>
                  <a:pt x="0" y="20483"/>
                  <a:pt x="937" y="21600"/>
                  <a:pt x="2089" y="21600"/>
                </a:cubicBezTo>
                <a:lnTo>
                  <a:pt x="3137" y="21600"/>
                </a:lnTo>
                <a:cubicBezTo>
                  <a:pt x="3495" y="21600"/>
                  <a:pt x="3789" y="21257"/>
                  <a:pt x="3789" y="20831"/>
                </a:cubicBezTo>
                <a:cubicBezTo>
                  <a:pt x="3789" y="20403"/>
                  <a:pt x="3495" y="20061"/>
                  <a:pt x="3137" y="20061"/>
                </a:cubicBezTo>
                <a:lnTo>
                  <a:pt x="2089" y="20061"/>
                </a:lnTo>
                <a:cubicBezTo>
                  <a:pt x="1651" y="20061"/>
                  <a:pt x="1292" y="19632"/>
                  <a:pt x="1292" y="19111"/>
                </a:cubicBezTo>
                <a:lnTo>
                  <a:pt x="1292" y="5638"/>
                </a:lnTo>
                <a:cubicBezTo>
                  <a:pt x="1292" y="5119"/>
                  <a:pt x="1651" y="4695"/>
                  <a:pt x="2089" y="4695"/>
                </a:cubicBezTo>
                <a:lnTo>
                  <a:pt x="7044" y="4695"/>
                </a:lnTo>
                <a:cubicBezTo>
                  <a:pt x="7400" y="4695"/>
                  <a:pt x="7690" y="4350"/>
                  <a:pt x="7690" y="3926"/>
                </a:cubicBezTo>
                <a:cubicBezTo>
                  <a:pt x="7690" y="3501"/>
                  <a:pt x="7400" y="3156"/>
                  <a:pt x="7044" y="3156"/>
                </a:cubicBezTo>
                <a:lnTo>
                  <a:pt x="2089" y="3156"/>
                </a:lnTo>
                <a:close/>
                <a:moveTo>
                  <a:pt x="18463" y="3156"/>
                </a:moveTo>
                <a:cubicBezTo>
                  <a:pt x="18105" y="3156"/>
                  <a:pt x="17818" y="3499"/>
                  <a:pt x="17818" y="3926"/>
                </a:cubicBezTo>
                <a:cubicBezTo>
                  <a:pt x="17818" y="4350"/>
                  <a:pt x="18105" y="4695"/>
                  <a:pt x="18463" y="4695"/>
                </a:cubicBezTo>
                <a:lnTo>
                  <a:pt x="19511" y="4695"/>
                </a:lnTo>
                <a:cubicBezTo>
                  <a:pt x="19949" y="4695"/>
                  <a:pt x="20308" y="5117"/>
                  <a:pt x="20308" y="5638"/>
                </a:cubicBezTo>
                <a:lnTo>
                  <a:pt x="20308" y="19119"/>
                </a:lnTo>
                <a:cubicBezTo>
                  <a:pt x="20308" y="19640"/>
                  <a:pt x="19949" y="20061"/>
                  <a:pt x="19511" y="20061"/>
                </a:cubicBezTo>
                <a:lnTo>
                  <a:pt x="14879" y="20061"/>
                </a:lnTo>
                <a:cubicBezTo>
                  <a:pt x="14521" y="20061"/>
                  <a:pt x="14233" y="20406"/>
                  <a:pt x="14233" y="20831"/>
                </a:cubicBezTo>
                <a:cubicBezTo>
                  <a:pt x="14233" y="21257"/>
                  <a:pt x="14521" y="21600"/>
                  <a:pt x="14879" y="21600"/>
                </a:cubicBezTo>
                <a:lnTo>
                  <a:pt x="19511" y="21600"/>
                </a:lnTo>
                <a:cubicBezTo>
                  <a:pt x="20663" y="21600"/>
                  <a:pt x="21600" y="20491"/>
                  <a:pt x="21600" y="19119"/>
                </a:cubicBezTo>
                <a:lnTo>
                  <a:pt x="21600" y="5638"/>
                </a:lnTo>
                <a:cubicBezTo>
                  <a:pt x="21600" y="4265"/>
                  <a:pt x="20663" y="3156"/>
                  <a:pt x="19511" y="3156"/>
                </a:cubicBezTo>
                <a:lnTo>
                  <a:pt x="18463" y="3156"/>
                </a:lnTo>
                <a:close/>
                <a:moveTo>
                  <a:pt x="11828" y="4994"/>
                </a:moveTo>
                <a:cubicBezTo>
                  <a:pt x="8408" y="4994"/>
                  <a:pt x="5627" y="8307"/>
                  <a:pt x="5627" y="12382"/>
                </a:cubicBezTo>
                <a:cubicBezTo>
                  <a:pt x="5627" y="16459"/>
                  <a:pt x="8408" y="19778"/>
                  <a:pt x="11828" y="19778"/>
                </a:cubicBezTo>
                <a:cubicBezTo>
                  <a:pt x="15250" y="19778"/>
                  <a:pt x="18029" y="16459"/>
                  <a:pt x="18029" y="12382"/>
                </a:cubicBezTo>
                <a:cubicBezTo>
                  <a:pt x="18029" y="8307"/>
                  <a:pt x="15250" y="4994"/>
                  <a:pt x="11828" y="4994"/>
                </a:cubicBezTo>
                <a:close/>
                <a:moveTo>
                  <a:pt x="11828" y="6533"/>
                </a:moveTo>
                <a:cubicBezTo>
                  <a:pt x="14535" y="6533"/>
                  <a:pt x="16737" y="9159"/>
                  <a:pt x="16737" y="12382"/>
                </a:cubicBezTo>
                <a:cubicBezTo>
                  <a:pt x="16737" y="15608"/>
                  <a:pt x="14535" y="18232"/>
                  <a:pt x="11828" y="18232"/>
                </a:cubicBezTo>
                <a:cubicBezTo>
                  <a:pt x="9123" y="18232"/>
                  <a:pt x="6919" y="15608"/>
                  <a:pt x="6919" y="12382"/>
                </a:cubicBezTo>
                <a:cubicBezTo>
                  <a:pt x="6919" y="9159"/>
                  <a:pt x="9125" y="6533"/>
                  <a:pt x="11828" y="6533"/>
                </a:cubicBezTo>
                <a:close/>
                <a:moveTo>
                  <a:pt x="11821" y="7491"/>
                </a:moveTo>
                <a:cubicBezTo>
                  <a:pt x="9562" y="7491"/>
                  <a:pt x="7723" y="9682"/>
                  <a:pt x="7723" y="12374"/>
                </a:cubicBezTo>
                <a:cubicBezTo>
                  <a:pt x="7723" y="15068"/>
                  <a:pt x="9562" y="17258"/>
                  <a:pt x="11821" y="17258"/>
                </a:cubicBezTo>
                <a:cubicBezTo>
                  <a:pt x="14083" y="17258"/>
                  <a:pt x="15920" y="15068"/>
                  <a:pt x="15920" y="12374"/>
                </a:cubicBezTo>
                <a:cubicBezTo>
                  <a:pt x="15920" y="9682"/>
                  <a:pt x="14083" y="7491"/>
                  <a:pt x="11821" y="7491"/>
                </a:cubicBezTo>
                <a:close/>
                <a:moveTo>
                  <a:pt x="11821" y="9037"/>
                </a:moveTo>
                <a:cubicBezTo>
                  <a:pt x="13369" y="9037"/>
                  <a:pt x="14628" y="10533"/>
                  <a:pt x="14628" y="12374"/>
                </a:cubicBezTo>
                <a:cubicBezTo>
                  <a:pt x="14628" y="14217"/>
                  <a:pt x="13369" y="15719"/>
                  <a:pt x="11821" y="15719"/>
                </a:cubicBezTo>
                <a:cubicBezTo>
                  <a:pt x="10277" y="15719"/>
                  <a:pt x="9021" y="14217"/>
                  <a:pt x="9021" y="12374"/>
                </a:cubicBezTo>
                <a:cubicBezTo>
                  <a:pt x="9021" y="10533"/>
                  <a:pt x="10277" y="9037"/>
                  <a:pt x="11821" y="9037"/>
                </a:cubicBezTo>
                <a:close/>
              </a:path>
            </a:pathLst>
          </a:custGeom>
          <a:solidFill>
            <a:srgbClr val="578FB7"/>
          </a:solidFill>
          <a:ln>
            <a:noFill/>
          </a:ln>
        </p:spPr>
        <p:txBody>
          <a:bodyPr anchorCtr="0" anchor="ctr" bIns="14300" lIns="14300" spcFirstLastPara="1" rIns="14300" wrap="square" tIns="143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8"/>
          <p:cNvSpPr txBox="1"/>
          <p:nvPr/>
        </p:nvSpPr>
        <p:spPr>
          <a:xfrm>
            <a:off x="2544450" y="1398075"/>
            <a:ext cx="5307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</a:rPr>
              <a:t>Enter the gourmet industry—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434343"/>
                </a:solidFill>
              </a:rPr>
              <a:t>What to pay attention to start a restaurant?</a:t>
            </a:r>
            <a:endParaRPr sz="900"/>
          </a:p>
        </p:txBody>
      </p:sp>
      <p:pic>
        <p:nvPicPr>
          <p:cNvPr id="252" name="Google Shape;2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6225" y="1174613"/>
            <a:ext cx="845125" cy="845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8"/>
          <p:cNvSpPr txBox="1"/>
          <p:nvPr/>
        </p:nvSpPr>
        <p:spPr>
          <a:xfrm>
            <a:off x="616700" y="3572000"/>
            <a:ext cx="1612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Calibri"/>
                <a:ea typeface="Calibri"/>
                <a:cs typeface="Calibri"/>
                <a:sym typeface="Calibri"/>
              </a:rPr>
              <a:t>Location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8"/>
          <p:cNvSpPr txBox="1"/>
          <p:nvPr/>
        </p:nvSpPr>
        <p:spPr>
          <a:xfrm>
            <a:off x="2730138" y="3591075"/>
            <a:ext cx="1612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Calibri"/>
                <a:ea typeface="Calibri"/>
                <a:cs typeface="Calibri"/>
                <a:sym typeface="Calibri"/>
              </a:rPr>
              <a:t>type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8"/>
          <p:cNvSpPr txBox="1"/>
          <p:nvPr/>
        </p:nvSpPr>
        <p:spPr>
          <a:xfrm>
            <a:off x="4797438" y="3594475"/>
            <a:ext cx="1612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Calibri"/>
                <a:ea typeface="Calibri"/>
                <a:cs typeface="Calibri"/>
                <a:sym typeface="Calibri"/>
              </a:rPr>
              <a:t>name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8"/>
          <p:cNvSpPr txBox="1"/>
          <p:nvPr/>
        </p:nvSpPr>
        <p:spPr>
          <a:xfrm>
            <a:off x="6800138" y="3585138"/>
            <a:ext cx="1612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Calibri"/>
                <a:ea typeface="Calibri"/>
                <a:cs typeface="Calibri"/>
                <a:sym typeface="Calibri"/>
              </a:rPr>
              <a:t>Opening time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4"/>
          </a:schemeClr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9"/>
          <p:cNvSpPr/>
          <p:nvPr/>
        </p:nvSpPr>
        <p:spPr>
          <a:xfrm>
            <a:off x="117764" y="124691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9"/>
          <p:cNvSpPr/>
          <p:nvPr/>
        </p:nvSpPr>
        <p:spPr>
          <a:xfrm>
            <a:off x="8167255" y="4204856"/>
            <a:ext cx="845127" cy="810491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9"/>
          <p:cNvSpPr/>
          <p:nvPr/>
        </p:nvSpPr>
        <p:spPr>
          <a:xfrm>
            <a:off x="117764" y="1018310"/>
            <a:ext cx="197425" cy="3656408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9"/>
          <p:cNvSpPr/>
          <p:nvPr/>
        </p:nvSpPr>
        <p:spPr>
          <a:xfrm rot="5400000">
            <a:off x="3997038" y="872834"/>
            <a:ext cx="197425" cy="7955975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29"/>
          <p:cNvSpPr/>
          <p:nvPr/>
        </p:nvSpPr>
        <p:spPr>
          <a:xfrm>
            <a:off x="8802834" y="476308"/>
            <a:ext cx="197426" cy="365640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9"/>
          <p:cNvSpPr/>
          <p:nvPr/>
        </p:nvSpPr>
        <p:spPr>
          <a:xfrm rot="5400000">
            <a:off x="4918364" y="-3684709"/>
            <a:ext cx="197425" cy="7942118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9"/>
          <p:cNvSpPr/>
          <p:nvPr/>
        </p:nvSpPr>
        <p:spPr>
          <a:xfrm>
            <a:off x="540326" y="1018310"/>
            <a:ext cx="360218" cy="360217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9"/>
          <p:cNvSpPr/>
          <p:nvPr/>
        </p:nvSpPr>
        <p:spPr>
          <a:xfrm>
            <a:off x="8167254" y="3775364"/>
            <a:ext cx="374072" cy="357352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9"/>
          <p:cNvSpPr/>
          <p:nvPr/>
        </p:nvSpPr>
        <p:spPr>
          <a:xfrm>
            <a:off x="1046018" y="530068"/>
            <a:ext cx="360219" cy="3521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9"/>
          <p:cNvSpPr/>
          <p:nvPr/>
        </p:nvSpPr>
        <p:spPr>
          <a:xfrm>
            <a:off x="7710055" y="4236029"/>
            <a:ext cx="363682" cy="374071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9"/>
          <p:cNvSpPr txBox="1"/>
          <p:nvPr>
            <p:ph idx="4294967295" type="title"/>
          </p:nvPr>
        </p:nvSpPr>
        <p:spPr>
          <a:xfrm>
            <a:off x="1673725" y="530075"/>
            <a:ext cx="66867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1.1</a:t>
            </a:r>
            <a:r>
              <a:rPr lang="en-GB"/>
              <a:t>—City to start our new restaurant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25" y="1630113"/>
            <a:ext cx="5258663" cy="176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2235" y="1956461"/>
            <a:ext cx="2297565" cy="12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9"/>
          <p:cNvSpPr txBox="1"/>
          <p:nvPr>
            <p:ph idx="4294967295" type="body"/>
          </p:nvPr>
        </p:nvSpPr>
        <p:spPr>
          <a:xfrm>
            <a:off x="540325" y="3391700"/>
            <a:ext cx="6824700" cy="802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1778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764">
                <a:solidFill>
                  <a:schemeClr val="dk1"/>
                </a:solidFill>
              </a:rPr>
              <a:t>Santa Barbara has the second highest number of restaurants with the highest average stars which means Diners here are keen to eat out, and the local food atmosphere is strong.</a:t>
            </a:r>
            <a:endParaRPr sz="1764"/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0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0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0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30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0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30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0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30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30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30"/>
          <p:cNvSpPr txBox="1"/>
          <p:nvPr>
            <p:ph idx="4294967295" type="title"/>
          </p:nvPr>
        </p:nvSpPr>
        <p:spPr>
          <a:xfrm>
            <a:off x="1539500" y="530075"/>
            <a:ext cx="7263300" cy="641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1.2</a:t>
            </a:r>
            <a:r>
              <a:rPr lang="en-GB"/>
              <a:t>—Location without much competition</a:t>
            </a:r>
            <a:endParaRPr/>
          </a:p>
        </p:txBody>
      </p:sp>
      <p:pic>
        <p:nvPicPr>
          <p:cNvPr id="290" name="Google Shape;2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9500" y="1403650"/>
            <a:ext cx="3534150" cy="274414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0"/>
          <p:cNvSpPr txBox="1"/>
          <p:nvPr/>
        </p:nvSpPr>
        <p:spPr>
          <a:xfrm>
            <a:off x="5225975" y="1566675"/>
            <a:ext cx="3093600" cy="18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64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top 2 addresses have lowest stars so we guess people there are eager to delicious food and we have much more opportunities there!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1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31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1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31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31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31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31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31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31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31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31"/>
          <p:cNvSpPr txBox="1"/>
          <p:nvPr>
            <p:ph idx="4294967295" type="title"/>
          </p:nvPr>
        </p:nvSpPr>
        <p:spPr>
          <a:xfrm>
            <a:off x="1558300" y="476300"/>
            <a:ext cx="7650900" cy="653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66"/>
              <a:t>1.3</a:t>
            </a:r>
            <a:r>
              <a:rPr lang="en-GB" sz="2966"/>
              <a:t>—Secret Skellies Society total sales and volume</a:t>
            </a:r>
            <a:r>
              <a:rPr b="1" lang="en-GB" sz="2100">
                <a:solidFill>
                  <a:srgbClr val="1A9988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/>
          </a:p>
        </p:txBody>
      </p:sp>
      <p:sp>
        <p:nvSpPr>
          <p:cNvPr id="307" name="Google Shape;307;p31"/>
          <p:cNvSpPr txBox="1"/>
          <p:nvPr>
            <p:ph idx="4294967295" type="body"/>
          </p:nvPr>
        </p:nvSpPr>
        <p:spPr>
          <a:xfrm>
            <a:off x="1997825" y="2351875"/>
            <a:ext cx="2436000" cy="2030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764">
                <a:latin typeface="Lato"/>
                <a:ea typeface="Lato"/>
                <a:cs typeface="Lato"/>
                <a:sym typeface="Lato"/>
              </a:rPr>
              <a:t>In Santa Barbara CA, People rated four stars for Mexican Food and there are many Mexican restaurants proving we all love it!</a:t>
            </a:r>
            <a:endParaRPr b="1" sz="2500"/>
          </a:p>
        </p:txBody>
      </p:sp>
      <p:pic>
        <p:nvPicPr>
          <p:cNvPr id="308" name="Google Shape;3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0841" y="2102999"/>
            <a:ext cx="2436135" cy="203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2888" y="1316800"/>
            <a:ext cx="5872225" cy="7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2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2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32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32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32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32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32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32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32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32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32"/>
          <p:cNvSpPr txBox="1"/>
          <p:nvPr>
            <p:ph idx="4294967295" type="title"/>
          </p:nvPr>
        </p:nvSpPr>
        <p:spPr>
          <a:xfrm>
            <a:off x="1558300" y="476300"/>
            <a:ext cx="7102200" cy="596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66"/>
              <a:t>1.4</a:t>
            </a:r>
            <a:r>
              <a:rPr lang="en-GB" sz="2966"/>
              <a:t>—name our restaurant</a:t>
            </a:r>
            <a:endParaRPr sz="2966"/>
          </a:p>
        </p:txBody>
      </p:sp>
      <p:pic>
        <p:nvPicPr>
          <p:cNvPr id="325" name="Google Shape;32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300" y="1072774"/>
            <a:ext cx="2924175" cy="32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2"/>
          <p:cNvSpPr txBox="1"/>
          <p:nvPr/>
        </p:nvSpPr>
        <p:spPr>
          <a:xfrm>
            <a:off x="4572000" y="2192550"/>
            <a:ext cx="30000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64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nice and unrepeated name is also the key to attracting customers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91760"/>
          </a:schemeClr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3"/>
          <p:cNvSpPr/>
          <p:nvPr/>
        </p:nvSpPr>
        <p:spPr>
          <a:xfrm>
            <a:off x="117764" y="124691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3"/>
          <p:cNvSpPr/>
          <p:nvPr/>
        </p:nvSpPr>
        <p:spPr>
          <a:xfrm>
            <a:off x="8167255" y="4204856"/>
            <a:ext cx="845100" cy="810600"/>
          </a:xfrm>
          <a:prstGeom prst="rect">
            <a:avLst/>
          </a:prstGeom>
          <a:solidFill>
            <a:srgbClr val="C57E9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33"/>
          <p:cNvSpPr/>
          <p:nvPr/>
        </p:nvSpPr>
        <p:spPr>
          <a:xfrm>
            <a:off x="117764" y="1018310"/>
            <a:ext cx="197400" cy="36564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33"/>
          <p:cNvSpPr/>
          <p:nvPr/>
        </p:nvSpPr>
        <p:spPr>
          <a:xfrm rot="5400000">
            <a:off x="3997038" y="872809"/>
            <a:ext cx="197400" cy="7956000"/>
          </a:xfrm>
          <a:prstGeom prst="rect">
            <a:avLst/>
          </a:prstGeom>
          <a:solidFill>
            <a:srgbClr val="FBCEC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33"/>
          <p:cNvSpPr/>
          <p:nvPr/>
        </p:nvSpPr>
        <p:spPr>
          <a:xfrm>
            <a:off x="8802834" y="476308"/>
            <a:ext cx="197400" cy="36564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33"/>
          <p:cNvSpPr/>
          <p:nvPr/>
        </p:nvSpPr>
        <p:spPr>
          <a:xfrm rot="5400000">
            <a:off x="4918336" y="-3684762"/>
            <a:ext cx="197400" cy="7942200"/>
          </a:xfrm>
          <a:prstGeom prst="rect">
            <a:avLst/>
          </a:prstGeom>
          <a:solidFill>
            <a:srgbClr val="578FB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33"/>
          <p:cNvSpPr/>
          <p:nvPr/>
        </p:nvSpPr>
        <p:spPr>
          <a:xfrm>
            <a:off x="540326" y="1018310"/>
            <a:ext cx="360300" cy="3603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33"/>
          <p:cNvSpPr/>
          <p:nvPr/>
        </p:nvSpPr>
        <p:spPr>
          <a:xfrm>
            <a:off x="8167254" y="3775364"/>
            <a:ext cx="374100" cy="3573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33"/>
          <p:cNvSpPr/>
          <p:nvPr/>
        </p:nvSpPr>
        <p:spPr>
          <a:xfrm>
            <a:off x="1046018" y="530068"/>
            <a:ext cx="360300" cy="352200"/>
          </a:xfrm>
          <a:prstGeom prst="rect">
            <a:avLst/>
          </a:prstGeom>
          <a:solidFill>
            <a:srgbClr val="FFDC9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33"/>
          <p:cNvSpPr/>
          <p:nvPr/>
        </p:nvSpPr>
        <p:spPr>
          <a:xfrm>
            <a:off x="7710055" y="4236029"/>
            <a:ext cx="363600" cy="374100"/>
          </a:xfrm>
          <a:prstGeom prst="rect">
            <a:avLst/>
          </a:prstGeom>
          <a:solidFill>
            <a:srgbClr val="9DCBD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33"/>
          <p:cNvSpPr txBox="1"/>
          <p:nvPr>
            <p:ph idx="4294967295" type="title"/>
          </p:nvPr>
        </p:nvSpPr>
        <p:spPr>
          <a:xfrm>
            <a:off x="1489475" y="476275"/>
            <a:ext cx="5613600" cy="810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966"/>
              <a:t>1.5</a:t>
            </a:r>
            <a:r>
              <a:rPr lang="en-GB" sz="2966"/>
              <a:t>—Decide on the opening period</a:t>
            </a:r>
            <a:endParaRPr/>
          </a:p>
        </p:txBody>
      </p:sp>
      <p:pic>
        <p:nvPicPr>
          <p:cNvPr id="342" name="Google Shape;34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875" y="1495101"/>
            <a:ext cx="7650901" cy="191486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3"/>
          <p:cNvSpPr txBox="1"/>
          <p:nvPr>
            <p:ph idx="4294967295" type="body"/>
          </p:nvPr>
        </p:nvSpPr>
        <p:spPr>
          <a:xfrm>
            <a:off x="1045925" y="3585775"/>
            <a:ext cx="6664200" cy="736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764"/>
              <a:t>Sometimes customers give bad reviews because the restaurant is not open when they want to eat.</a:t>
            </a:r>
            <a:endParaRPr/>
          </a:p>
        </p:txBody>
      </p:sp>
      <p:pic>
        <p:nvPicPr>
          <p:cNvPr id="344" name="Google Shape;34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2913" y="517837"/>
            <a:ext cx="1577865" cy="84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